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Default Extension="wdp" ContentType="image/vnd.ms-photo"/>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3"/>
  </p:notesMasterIdLst>
  <p:handoutMasterIdLst>
    <p:handoutMasterId r:id="rId24"/>
  </p:handoutMasterIdLst>
  <p:sldIdLst>
    <p:sldId id="256" r:id="rId2"/>
    <p:sldId id="271" r:id="rId3"/>
    <p:sldId id="272" r:id="rId4"/>
    <p:sldId id="273" r:id="rId5"/>
    <p:sldId id="274" r:id="rId6"/>
    <p:sldId id="275" r:id="rId7"/>
    <p:sldId id="277" r:id="rId8"/>
    <p:sldId id="276" r:id="rId9"/>
    <p:sldId id="278" r:id="rId10"/>
    <p:sldId id="279" r:id="rId11"/>
    <p:sldId id="280" r:id="rId12"/>
    <p:sldId id="257" r:id="rId13"/>
    <p:sldId id="258" r:id="rId14"/>
    <p:sldId id="259" r:id="rId15"/>
    <p:sldId id="260" r:id="rId16"/>
    <p:sldId id="261" r:id="rId17"/>
    <p:sldId id="262" r:id="rId18"/>
    <p:sldId id="263" r:id="rId19"/>
    <p:sldId id="264" r:id="rId20"/>
    <p:sldId id="266" r:id="rId21"/>
    <p:sldId id="267" r:id="rId22"/>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5854" autoAdjust="0"/>
    <p:restoredTop sz="86408" autoAdjust="0"/>
  </p:normalViewPr>
  <p:slideViewPr>
    <p:cSldViewPr>
      <p:cViewPr varScale="1">
        <p:scale>
          <a:sx n="73" d="100"/>
          <a:sy n="73" d="100"/>
        </p:scale>
        <p:origin x="-1692" y="-102"/>
      </p:cViewPr>
      <p:guideLst>
        <p:guide orient="horz" pos="2160"/>
        <p:guide pos="2880"/>
      </p:guideLst>
    </p:cSldViewPr>
  </p:slideViewPr>
  <p:outlineViewPr>
    <p:cViewPr>
      <p:scale>
        <a:sx n="33" d="100"/>
        <a:sy n="33" d="100"/>
      </p:scale>
      <p:origin x="0" y="-1720"/>
    </p:cViewPr>
  </p:outlineViewPr>
  <p:notesTextViewPr>
    <p:cViewPr>
      <p:scale>
        <a:sx n="100" d="100"/>
        <a:sy n="100" d="100"/>
      </p:scale>
      <p:origin x="0" y="0"/>
    </p:cViewPr>
  </p:notesTextViewPr>
  <p:sorterViewPr>
    <p:cViewPr>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2"/>
            <a:ext cx="3170238" cy="479427"/>
          </a:xfrm>
          <a:prstGeom prst="rect">
            <a:avLst/>
          </a:prstGeom>
        </p:spPr>
        <p:txBody>
          <a:bodyPr vert="horz" lIns="82964" tIns="41482" rIns="82964" bIns="41482" rtlCol="0"/>
          <a:lstStyle>
            <a:lvl1pPr algn="l">
              <a:defRPr sz="1100"/>
            </a:lvl1pPr>
          </a:lstStyle>
          <a:p>
            <a:endParaRPr lang="en-US"/>
          </a:p>
        </p:txBody>
      </p:sp>
      <p:sp>
        <p:nvSpPr>
          <p:cNvPr id="3" name="Date Placeholder 2"/>
          <p:cNvSpPr>
            <a:spLocks noGrp="1"/>
          </p:cNvSpPr>
          <p:nvPr>
            <p:ph type="dt" sz="quarter" idx="1"/>
          </p:nvPr>
        </p:nvSpPr>
        <p:spPr>
          <a:xfrm>
            <a:off x="4143376" y="2"/>
            <a:ext cx="3170238" cy="479427"/>
          </a:xfrm>
          <a:prstGeom prst="rect">
            <a:avLst/>
          </a:prstGeom>
        </p:spPr>
        <p:txBody>
          <a:bodyPr vert="horz" lIns="82964" tIns="41482" rIns="82964" bIns="41482" rtlCol="0"/>
          <a:lstStyle>
            <a:lvl1pPr algn="r">
              <a:defRPr sz="1100"/>
            </a:lvl1pPr>
          </a:lstStyle>
          <a:p>
            <a:fld id="{5CAE133A-4028-4E2B-B049-6F148B77E5AB}" type="datetime1">
              <a:rPr lang="en-US" smtClean="0"/>
              <a:pPr/>
              <a:t>7/29/2022</a:t>
            </a:fld>
            <a:endParaRPr lang="en-US"/>
          </a:p>
        </p:txBody>
      </p:sp>
      <p:sp>
        <p:nvSpPr>
          <p:cNvPr id="4" name="Footer Placeholder 3"/>
          <p:cNvSpPr>
            <a:spLocks noGrp="1"/>
          </p:cNvSpPr>
          <p:nvPr>
            <p:ph type="ftr" sz="quarter" idx="2"/>
          </p:nvPr>
        </p:nvSpPr>
        <p:spPr>
          <a:xfrm>
            <a:off x="3" y="9120189"/>
            <a:ext cx="3170238" cy="479427"/>
          </a:xfrm>
          <a:prstGeom prst="rect">
            <a:avLst/>
          </a:prstGeom>
        </p:spPr>
        <p:txBody>
          <a:bodyPr vert="horz" lIns="82964" tIns="41482" rIns="82964" bIns="41482" rtlCol="0" anchor="b"/>
          <a:lstStyle>
            <a:lvl1pPr algn="l">
              <a:defRPr sz="1100"/>
            </a:lvl1pPr>
          </a:lstStyle>
          <a:p>
            <a:endParaRPr lang="en-US"/>
          </a:p>
        </p:txBody>
      </p:sp>
      <p:sp>
        <p:nvSpPr>
          <p:cNvPr id="5" name="Slide Number Placeholder 4"/>
          <p:cNvSpPr>
            <a:spLocks noGrp="1"/>
          </p:cNvSpPr>
          <p:nvPr>
            <p:ph type="sldNum" sz="quarter" idx="3"/>
          </p:nvPr>
        </p:nvSpPr>
        <p:spPr>
          <a:xfrm>
            <a:off x="4143376" y="9120189"/>
            <a:ext cx="3170238" cy="479427"/>
          </a:xfrm>
          <a:prstGeom prst="rect">
            <a:avLst/>
          </a:prstGeom>
        </p:spPr>
        <p:txBody>
          <a:bodyPr vert="horz" lIns="82964" tIns="41482" rIns="82964" bIns="41482" rtlCol="0" anchor="b"/>
          <a:lstStyle>
            <a:lvl1pPr algn="r">
              <a:defRPr sz="1100"/>
            </a:lvl1pPr>
          </a:lstStyle>
          <a:p>
            <a:fld id="{4825AA9F-B079-466D-A19E-A0BED09FA175}" type="slidenum">
              <a:rPr lang="en-US" smtClean="0"/>
              <a:pPr/>
              <a:t>‹#›</a:t>
            </a:fld>
            <a:endParaRPr lang="en-US"/>
          </a:p>
        </p:txBody>
      </p:sp>
    </p:spTree>
    <p:extLst>
      <p:ext uri="{BB962C8B-B14F-4D97-AF65-F5344CB8AC3E}">
        <p14:creationId xmlns="" xmlns:p14="http://schemas.microsoft.com/office/powerpoint/2010/main" val="2128751494"/>
      </p:ext>
    </p:extLst>
  </p:cSld>
  <p:clrMap bg1="lt1" tx1="dk1" bg2="lt2" tx2="dk2" accent1="accent1" accent2="accent2" accent3="accent3" accent4="accent4" accent5="accent5" accent6="accent6" hlink="hlink" folHlink="folHlink"/>
  <p:hf hdr="0" ftr="0"/>
</p:handoutMaster>
</file>

<file path=ppt/media/hdphoto1.wdp>
</file>

<file path=ppt/media/image1.png>
</file>

<file path=ppt/media/image10.png>
</file>

<file path=ppt/media/image11.png>
</file>

<file path=ppt/media/image2.png>
</file>

<file path=ppt/media/image3.png>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87701" tIns="43851" rIns="87701" bIns="43851" rtlCol="0"/>
          <a:lstStyle>
            <a:lvl1pPr algn="l">
              <a:defRPr sz="1200"/>
            </a:lvl1pPr>
          </a:lstStyle>
          <a:p>
            <a:endParaRPr lang="en-US"/>
          </a:p>
        </p:txBody>
      </p:sp>
      <p:sp>
        <p:nvSpPr>
          <p:cNvPr id="3" name="Date Placeholder 2"/>
          <p:cNvSpPr>
            <a:spLocks noGrp="1"/>
          </p:cNvSpPr>
          <p:nvPr>
            <p:ph type="dt" idx="1"/>
          </p:nvPr>
        </p:nvSpPr>
        <p:spPr>
          <a:xfrm>
            <a:off x="4143590" y="1"/>
            <a:ext cx="3169920" cy="480060"/>
          </a:xfrm>
          <a:prstGeom prst="rect">
            <a:avLst/>
          </a:prstGeom>
        </p:spPr>
        <p:txBody>
          <a:bodyPr vert="horz" lIns="87701" tIns="43851" rIns="87701" bIns="43851" rtlCol="0"/>
          <a:lstStyle>
            <a:lvl1pPr algn="r">
              <a:defRPr sz="1200"/>
            </a:lvl1pPr>
          </a:lstStyle>
          <a:p>
            <a:fld id="{A9B5FCE6-2331-4AF4-8362-9D091070A463}" type="datetime1">
              <a:rPr lang="en-US" smtClean="0"/>
              <a:pPr/>
              <a:t>7/29/2022</a:t>
            </a:fld>
            <a:endParaRPr lang="en-US"/>
          </a:p>
        </p:txBody>
      </p:sp>
      <p:sp>
        <p:nvSpPr>
          <p:cNvPr id="4" name="Slide Image Placeholder 3"/>
          <p:cNvSpPr>
            <a:spLocks noGrp="1" noRot="1" noChangeAspect="1"/>
          </p:cNvSpPr>
          <p:nvPr>
            <p:ph type="sldImg" idx="2"/>
          </p:nvPr>
        </p:nvSpPr>
        <p:spPr>
          <a:xfrm>
            <a:off x="1257300" y="722313"/>
            <a:ext cx="4800600" cy="3600450"/>
          </a:xfrm>
          <a:prstGeom prst="rect">
            <a:avLst/>
          </a:prstGeom>
          <a:noFill/>
          <a:ln w="12700">
            <a:solidFill>
              <a:prstClr val="black"/>
            </a:solidFill>
          </a:ln>
        </p:spPr>
        <p:txBody>
          <a:bodyPr vert="horz" lIns="87701" tIns="43851" rIns="87701" bIns="43851" rtlCol="0" anchor="ctr"/>
          <a:lstStyle/>
          <a:p>
            <a:endParaRPr lang="en-US"/>
          </a:p>
        </p:txBody>
      </p:sp>
      <p:sp>
        <p:nvSpPr>
          <p:cNvPr id="5" name="Notes Placeholder 4"/>
          <p:cNvSpPr>
            <a:spLocks noGrp="1"/>
          </p:cNvSpPr>
          <p:nvPr>
            <p:ph type="body" sz="quarter" idx="3"/>
          </p:nvPr>
        </p:nvSpPr>
        <p:spPr>
          <a:xfrm>
            <a:off x="731521" y="4560570"/>
            <a:ext cx="5852160" cy="4320540"/>
          </a:xfrm>
          <a:prstGeom prst="rect">
            <a:avLst/>
          </a:prstGeom>
        </p:spPr>
        <p:txBody>
          <a:bodyPr vert="horz" lIns="87701" tIns="43851" rIns="87701" bIns="4385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87701" tIns="43851" rIns="87701" bIns="43851" rtlCol="0" anchor="b"/>
          <a:lstStyle>
            <a:lvl1pPr algn="l">
              <a:defRPr sz="1200"/>
            </a:lvl1pPr>
          </a:lstStyle>
          <a:p>
            <a:endParaRPr lang="en-US"/>
          </a:p>
        </p:txBody>
      </p:sp>
      <p:sp>
        <p:nvSpPr>
          <p:cNvPr id="7" name="Slide Number Placeholder 6"/>
          <p:cNvSpPr>
            <a:spLocks noGrp="1"/>
          </p:cNvSpPr>
          <p:nvPr>
            <p:ph type="sldNum" sz="quarter" idx="5"/>
          </p:nvPr>
        </p:nvSpPr>
        <p:spPr>
          <a:xfrm>
            <a:off x="4143590" y="9119474"/>
            <a:ext cx="3169920" cy="480060"/>
          </a:xfrm>
          <a:prstGeom prst="rect">
            <a:avLst/>
          </a:prstGeom>
        </p:spPr>
        <p:txBody>
          <a:bodyPr vert="horz" lIns="87701" tIns="43851" rIns="87701" bIns="43851" rtlCol="0" anchor="b"/>
          <a:lstStyle>
            <a:lvl1pPr algn="r">
              <a:defRPr sz="1200"/>
            </a:lvl1pPr>
          </a:lstStyle>
          <a:p>
            <a:fld id="{7106D8DA-1A55-4414-9F6D-9B871CCC3BEB}" type="slidenum">
              <a:rPr lang="en-US" smtClean="0"/>
              <a:pPr/>
              <a:t>‹#›</a:t>
            </a:fld>
            <a:endParaRPr lang="en-US"/>
          </a:p>
        </p:txBody>
      </p:sp>
    </p:spTree>
    <p:extLst>
      <p:ext uri="{BB962C8B-B14F-4D97-AF65-F5344CB8AC3E}">
        <p14:creationId xmlns="" xmlns:p14="http://schemas.microsoft.com/office/powerpoint/2010/main" val="418353332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06D8DA-1A55-4414-9F6D-9B871CCC3BEB}" type="slidenum">
              <a:rPr lang="en-US" smtClean="0"/>
              <a:pPr/>
              <a:t>1</a:t>
            </a:fld>
            <a:endParaRPr lang="en-US"/>
          </a:p>
        </p:txBody>
      </p:sp>
      <p:sp>
        <p:nvSpPr>
          <p:cNvPr id="5" name="Date Placeholder 4"/>
          <p:cNvSpPr>
            <a:spLocks noGrp="1"/>
          </p:cNvSpPr>
          <p:nvPr>
            <p:ph type="dt" idx="11"/>
          </p:nvPr>
        </p:nvSpPr>
        <p:spPr/>
        <p:txBody>
          <a:bodyPr/>
          <a:lstStyle/>
          <a:p>
            <a:fld id="{5899B3EB-F4B9-4EC3-8874-9456869D1B5F}" type="datetime1">
              <a:rPr lang="en-US" smtClean="0"/>
              <a:pPr/>
              <a:t>7/29/2022</a:t>
            </a:fld>
            <a:endParaRPr lang="en-US"/>
          </a:p>
        </p:txBody>
      </p:sp>
    </p:spTree>
    <p:extLst>
      <p:ext uri="{BB962C8B-B14F-4D97-AF65-F5344CB8AC3E}">
        <p14:creationId xmlns="" xmlns:p14="http://schemas.microsoft.com/office/powerpoint/2010/main" val="2148723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7DCE520-94D8-471E-9246-3DA957E543CE}" type="datetime1">
              <a:rPr lang="en-US" smtClean="0"/>
              <a:pPr/>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09A059-0900-46A5-86CD-6CBACA225E83}" type="datetime1">
              <a:rPr lang="en-US" smtClean="0"/>
              <a:pPr/>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5F0799-E2B8-4119-BEA9-5BBF8CE2B0FA}" type="datetime1">
              <a:rPr lang="en-US" smtClean="0"/>
              <a:pPr/>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320913C-A7DD-4021-AFBC-947EB765CE4C}" type="datetime1">
              <a:rPr lang="en-US" smtClean="0"/>
              <a:pPr/>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solidFill>
                  <a:schemeClr val="tx1"/>
                </a:solidFill>
              </a:defRPr>
            </a:lvl1pPr>
          </a:lstStyle>
          <a:p>
            <a:fld id="{B6F15528-21DE-4FAA-801E-634DDDAF4B2B}" type="slidenum">
              <a:rPr lang="en-US" smtClean="0"/>
              <a:pPr/>
              <a:t>‹#›</a:t>
            </a:fld>
            <a:r>
              <a:rPr lang="en-US" dirty="0"/>
              <a:t> </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D264FA-CC1B-47DB-A93A-6B4BBC436045}" type="datetime1">
              <a:rPr lang="en-US" smtClean="0"/>
              <a:pPr/>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99BA4E8-8C0A-4D25-81B1-03C2082B47D6}" type="datetime1">
              <a:rPr lang="en-US" smtClean="0"/>
              <a:pPr/>
              <a:t>7/29/2022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81D4E8-1CCE-4EFF-A36C-E105DDD56AAD}" type="datetime1">
              <a:rPr lang="en-US" smtClean="0"/>
              <a:pPr/>
              <a:t>7/29/2022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3C1C7D-1228-46DC-9402-5957496C3C04}" type="datetime1">
              <a:rPr lang="en-US" smtClean="0"/>
              <a:pPr/>
              <a:t>7/29/2022</a:t>
            </a:fld>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r>
              <a:rPr lang="en-US" dirty="0"/>
              <a:t> </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04DF6C-52F4-4529-BC53-6E2674900ED7}" type="datetime1">
              <a:rPr lang="en-US" smtClean="0"/>
              <a:pPr/>
              <a:t>7/29/2022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448FFD2-C90D-4BD9-95AC-D49FE82B0BB0}" type="datetime1">
              <a:rPr lang="en-US" smtClean="0"/>
              <a:pPr/>
              <a:t>7/29/2022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AAB32C9-888E-4264-AE70-E187E0827B99}" type="datetime1">
              <a:rPr lang="en-US" smtClean="0"/>
              <a:pPr/>
              <a:t>7/29/2022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CC945B-C34E-410F-BC8F-BE6BC04FBFD5}" type="datetime1">
              <a:rPr lang="en-US" smtClean="0"/>
              <a:pPr/>
              <a:t>7/29/2022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r>
              <a:rPr lang="en-US" dirty="0"/>
              <a:t> </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71547" y="5183453"/>
            <a:ext cx="7239000" cy="830997"/>
          </a:xfrm>
          <a:prstGeom prst="rect">
            <a:avLst/>
          </a:prstGeom>
          <a:noFill/>
          <a:ln w="3175">
            <a:solidFill>
              <a:schemeClr val="tx1"/>
            </a:solidFill>
          </a:ln>
        </p:spPr>
        <p:txBody>
          <a:bodyPr wrap="square" rtlCol="0">
            <a:spAutoFit/>
          </a:bodyPr>
          <a:lstStyle/>
          <a:p>
            <a:pPr lvl="0" algn="ctr"/>
            <a:r>
              <a:rPr lang="en-US" sz="2800" cap="small" dirty="0"/>
              <a:t>Dr. </a:t>
            </a:r>
            <a:r>
              <a:rPr lang="en-US" sz="2800" cap="small" dirty="0" err="1" smtClean="0"/>
              <a:t>Mahboob</a:t>
            </a:r>
            <a:r>
              <a:rPr lang="en-US" sz="2800" cap="small" dirty="0" smtClean="0"/>
              <a:t> </a:t>
            </a:r>
            <a:r>
              <a:rPr lang="en-US" sz="2800" cap="small" smtClean="0"/>
              <a:t>Qaosar</a:t>
            </a:r>
            <a:endParaRPr lang="en-US" sz="2800" cap="small" dirty="0"/>
          </a:p>
          <a:p>
            <a:pPr lvl="0" algn="ctr"/>
            <a:r>
              <a:rPr lang="en-US" cap="small" dirty="0"/>
              <a:t>Associate Professor, CSE, RU</a:t>
            </a:r>
            <a:endParaRPr lang="en-US" sz="1600" cap="small" dirty="0"/>
          </a:p>
        </p:txBody>
      </p:sp>
      <p:sp>
        <p:nvSpPr>
          <p:cNvPr id="6" name="TextBox 5"/>
          <p:cNvSpPr txBox="1"/>
          <p:nvPr/>
        </p:nvSpPr>
        <p:spPr>
          <a:xfrm>
            <a:off x="228598" y="363512"/>
            <a:ext cx="8724900" cy="1938992"/>
          </a:xfrm>
          <a:prstGeom prst="rect">
            <a:avLst/>
          </a:prstGeom>
          <a:noFill/>
        </p:spPr>
        <p:txBody>
          <a:bodyPr wrap="square" rtlCol="0">
            <a:spAutoFit/>
          </a:bodyPr>
          <a:lstStyle/>
          <a:p>
            <a:pPr algn="ctr">
              <a:buSzPct val="50000"/>
            </a:pPr>
            <a:r>
              <a:rPr lang="en-US" sz="2400" b="1" cap="small" dirty="0">
                <a:latin typeface="Times New Roman" panose="02020603050405020304" pitchFamily="18" charset="0"/>
                <a:cs typeface="Times New Roman" panose="02020603050405020304" pitchFamily="18" charset="0"/>
              </a:rPr>
              <a:t>CSET 150</a:t>
            </a:r>
          </a:p>
          <a:p>
            <a:pPr algn="ctr">
              <a:buSzPct val="50000"/>
            </a:pPr>
            <a:r>
              <a:rPr lang="en-US" sz="4800" b="1" cap="small" dirty="0" smtClean="0">
                <a:latin typeface="Times New Roman" panose="02020603050405020304" pitchFamily="18" charset="0"/>
                <a:cs typeface="Times New Roman" panose="02020603050405020304" pitchFamily="18" charset="0"/>
              </a:rPr>
              <a:t>Network </a:t>
            </a:r>
            <a:r>
              <a:rPr lang="en-US" sz="4800" b="1" cap="small" dirty="0">
                <a:latin typeface="Times New Roman" panose="02020603050405020304" pitchFamily="18" charset="0"/>
                <a:cs typeface="Times New Roman" panose="02020603050405020304" pitchFamily="18" charset="0"/>
              </a:rPr>
              <a:t>Design and Management</a:t>
            </a:r>
          </a:p>
        </p:txBody>
      </p:sp>
      <p:sp>
        <p:nvSpPr>
          <p:cNvPr id="3" name="TextBox 2"/>
          <p:cNvSpPr txBox="1"/>
          <p:nvPr/>
        </p:nvSpPr>
        <p:spPr>
          <a:xfrm>
            <a:off x="3936438" y="6121718"/>
            <a:ext cx="957826" cy="338554"/>
          </a:xfrm>
          <a:prstGeom prst="rect">
            <a:avLst/>
          </a:prstGeom>
          <a:noFill/>
        </p:spPr>
        <p:txBody>
          <a:bodyPr wrap="none" rtlCol="0">
            <a:spAutoFit/>
          </a:bodyPr>
          <a:lstStyle/>
          <a:p>
            <a:r>
              <a:rPr lang="en-US" sz="1600" dirty="0">
                <a:solidFill>
                  <a:schemeClr val="bg1">
                    <a:lumMod val="50000"/>
                  </a:schemeClr>
                </a:solidFill>
              </a:rPr>
              <a:t>Week # 2</a:t>
            </a:r>
          </a:p>
        </p:txBody>
      </p:sp>
      <p:pic>
        <p:nvPicPr>
          <p:cNvPr id="5" name="Picture 4"/>
          <p:cNvPicPr>
            <a:picLocks noChangeAspect="1"/>
          </p:cNvPicPr>
          <p:nvPr/>
        </p:nvPicPr>
        <p:blipFill>
          <a:blip r:embed="rId3" cstate="print">
            <a:extLst>
              <a:ext uri="{BEBA8EAE-BF5A-486C-A8C5-ECC9F3942E4B}">
                <a14:imgProps xmlns="" xmlns:a14="http://schemas.microsoft.com/office/drawing/2010/main">
                  <a14:imgLayer r:embed="rId4">
                    <a14:imgEffect>
                      <a14:saturation sat="66000"/>
                    </a14:imgEffect>
                  </a14:imgLayer>
                </a14:imgProps>
              </a:ext>
            </a:extLst>
          </a:blip>
          <a:stretch>
            <a:fillRect/>
          </a:stretch>
        </p:blipFill>
        <p:spPr>
          <a:xfrm>
            <a:off x="3818150" y="2903400"/>
            <a:ext cx="1545795" cy="1440000"/>
          </a:xfrm>
          <a:prstGeom prst="rect">
            <a:avLst/>
          </a:prstGeom>
        </p:spPr>
      </p:pic>
      <p:sp>
        <p:nvSpPr>
          <p:cNvPr id="4" name="TextBox 3"/>
          <p:cNvSpPr txBox="1"/>
          <p:nvPr/>
        </p:nvSpPr>
        <p:spPr>
          <a:xfrm>
            <a:off x="6296628" y="6504972"/>
            <a:ext cx="184731" cy="369332"/>
          </a:xfrm>
          <a:prstGeom prst="rect">
            <a:avLst/>
          </a:prstGeom>
          <a:noFill/>
        </p:spPr>
        <p:txBody>
          <a:bodyPr wrap="none" rtlCol="0">
            <a:spAutoFit/>
          </a:bodyPr>
          <a:lstStyle/>
          <a:p>
            <a:endParaRPr lang="en-US" dirty="0"/>
          </a:p>
        </p:txBody>
      </p:sp>
      <p:sp>
        <p:nvSpPr>
          <p:cNvPr id="7" name="TextBox 6"/>
          <p:cNvSpPr txBox="1"/>
          <p:nvPr/>
        </p:nvSpPr>
        <p:spPr>
          <a:xfrm>
            <a:off x="0" y="2514600"/>
            <a:ext cx="9144000" cy="369332"/>
          </a:xfrm>
          <a:prstGeom prst="rect">
            <a:avLst/>
          </a:prstGeom>
          <a:noFill/>
        </p:spPr>
        <p:txBody>
          <a:bodyPr wrap="square" rtlCol="0">
            <a:spAutoFit/>
          </a:bodyPr>
          <a:lstStyle/>
          <a:p>
            <a:pPr algn="ctr"/>
            <a:r>
              <a:rPr lang="en-US" b="1" cap="small" dirty="0" smtClean="0">
                <a:solidFill>
                  <a:srgbClr val="FF0000"/>
                </a:solidFill>
              </a:rPr>
              <a:t>Evening Masters Edition</a:t>
            </a:r>
            <a:endParaRPr lang="en-US" b="1" cap="small" dirty="0">
              <a:solidFill>
                <a:srgbClr val="FF0000"/>
              </a:solidFill>
            </a:endParaRPr>
          </a:p>
        </p:txBody>
      </p:sp>
    </p:spTree>
    <p:extLst>
      <p:ext uri="{BB962C8B-B14F-4D97-AF65-F5344CB8AC3E}">
        <p14:creationId xmlns="" xmlns:p14="http://schemas.microsoft.com/office/powerpoint/2010/main" val="42752673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22F58C0-B2E8-104A-99C7-F8842ED06560}"/>
              </a:ext>
            </a:extLst>
          </p:cNvPr>
          <p:cNvSpPr>
            <a:spLocks noGrp="1"/>
          </p:cNvSpPr>
          <p:nvPr>
            <p:ph type="sldNum" sz="quarter" idx="12"/>
          </p:nvPr>
        </p:nvSpPr>
        <p:spPr/>
        <p:txBody>
          <a:bodyPr/>
          <a:lstStyle/>
          <a:p>
            <a:fld id="{B6F15528-21DE-4FAA-801E-634DDDAF4B2B}" type="slidenum">
              <a:rPr lang="en-US" smtClean="0"/>
              <a:pPr/>
              <a:t>10</a:t>
            </a:fld>
            <a:r>
              <a:rPr lang="en-US"/>
              <a:t> </a:t>
            </a:r>
            <a:endParaRPr lang="en-US" dirty="0"/>
          </a:p>
        </p:txBody>
      </p:sp>
      <p:sp>
        <p:nvSpPr>
          <p:cNvPr id="10" name="Rectangle 9">
            <a:extLst>
              <a:ext uri="{FF2B5EF4-FFF2-40B4-BE49-F238E27FC236}">
                <a16:creationId xmlns="" xmlns:a16="http://schemas.microsoft.com/office/drawing/2014/main" id="{5F397FCD-7908-E34D-894F-8214C40D9FDF}"/>
              </a:ext>
            </a:extLst>
          </p:cNvPr>
          <p:cNvSpPr/>
          <p:nvPr/>
        </p:nvSpPr>
        <p:spPr>
          <a:xfrm>
            <a:off x="609600" y="708273"/>
            <a:ext cx="3429000" cy="4154984"/>
          </a:xfrm>
          <a:prstGeom prst="rect">
            <a:avLst/>
          </a:prstGeom>
        </p:spPr>
        <p:txBody>
          <a:bodyPr wrap="square">
            <a:spAutoFit/>
          </a:bodyPr>
          <a:lstStyle/>
          <a:p>
            <a:pPr algn="just"/>
            <a:endParaRPr lang="en-US" sz="2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Communicating with other routers to exchange routing information.</a:t>
            </a:r>
          </a:p>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Allowing devices on different LANs to communicate with each other and with distant devices.</a:t>
            </a:r>
          </a:p>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Blocking broadcasts. </a:t>
            </a:r>
          </a:p>
        </p:txBody>
      </p:sp>
      <p:pic>
        <p:nvPicPr>
          <p:cNvPr id="15" name="Picture 14">
            <a:extLst>
              <a:ext uri="{FF2B5EF4-FFF2-40B4-BE49-F238E27FC236}">
                <a16:creationId xmlns="" xmlns:a16="http://schemas.microsoft.com/office/drawing/2014/main" id="{F4614B54-7445-EC48-A3DC-1EDF0A92DDD5}"/>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4151050" y="1447800"/>
            <a:ext cx="4804300" cy="3181350"/>
          </a:xfrm>
          <a:prstGeom prst="rect">
            <a:avLst/>
          </a:prstGeom>
        </p:spPr>
      </p:pic>
    </p:spTree>
    <p:extLst>
      <p:ext uri="{BB962C8B-B14F-4D97-AF65-F5344CB8AC3E}">
        <p14:creationId xmlns="" xmlns:p14="http://schemas.microsoft.com/office/powerpoint/2010/main" val="1681065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ED98751-68C5-8F4B-97FF-D4E347677C7F}"/>
              </a:ext>
            </a:extLst>
          </p:cNvPr>
          <p:cNvSpPr>
            <a:spLocks noGrp="1"/>
          </p:cNvSpPr>
          <p:nvPr>
            <p:ph type="title"/>
          </p:nvPr>
        </p:nvSpPr>
        <p:spPr/>
        <p:txBody>
          <a:bodyPr/>
          <a:lstStyle/>
          <a:p>
            <a:r>
              <a:rPr lang="en-US" cap="small" dirty="0"/>
              <a:t>Switching Design</a:t>
            </a:r>
            <a:endParaRPr lang="en-US" dirty="0"/>
          </a:p>
        </p:txBody>
      </p:sp>
      <p:pic>
        <p:nvPicPr>
          <p:cNvPr id="5" name="Content Placeholder 4">
            <a:extLst>
              <a:ext uri="{FF2B5EF4-FFF2-40B4-BE49-F238E27FC236}">
                <a16:creationId xmlns="" xmlns:a16="http://schemas.microsoft.com/office/drawing/2014/main" id="{43DCD4DF-83D3-CF43-BCF4-75CF4B1AE5C7}"/>
              </a:ext>
            </a:extLst>
          </p:cNvPr>
          <p:cNvPicPr>
            <a:picLocks noGrp="1" noChangeAspect="1"/>
          </p:cNvPicPr>
          <p:nvPr>
            <p:ph idx="1"/>
          </p:nvPr>
        </p:nvPicPr>
        <p:blipFill>
          <a:blip r:embed="rId2"/>
          <a:stretch>
            <a:fillRect/>
          </a:stretch>
        </p:blipFill>
        <p:spPr>
          <a:xfrm>
            <a:off x="457200" y="2514600"/>
            <a:ext cx="8229600" cy="1658357"/>
          </a:xfrm>
          <a:prstGeom prst="rect">
            <a:avLst/>
          </a:prstGeom>
        </p:spPr>
      </p:pic>
      <p:sp>
        <p:nvSpPr>
          <p:cNvPr id="4" name="Slide Number Placeholder 3">
            <a:extLst>
              <a:ext uri="{FF2B5EF4-FFF2-40B4-BE49-F238E27FC236}">
                <a16:creationId xmlns="" xmlns:a16="http://schemas.microsoft.com/office/drawing/2014/main" id="{477397B0-652D-0D40-B03C-01968028DFA9}"/>
              </a:ext>
            </a:extLst>
          </p:cNvPr>
          <p:cNvSpPr>
            <a:spLocks noGrp="1"/>
          </p:cNvSpPr>
          <p:nvPr>
            <p:ph type="sldNum" sz="quarter" idx="12"/>
          </p:nvPr>
        </p:nvSpPr>
        <p:spPr/>
        <p:txBody>
          <a:bodyPr/>
          <a:lstStyle/>
          <a:p>
            <a:fld id="{B6F15528-21DE-4FAA-801E-634DDDAF4B2B}" type="slidenum">
              <a:rPr lang="en-US" smtClean="0"/>
              <a:pPr/>
              <a:t>11</a:t>
            </a:fld>
            <a:r>
              <a:rPr lang="en-US"/>
              <a:t> </a:t>
            </a:r>
            <a:endParaRPr lang="en-US" dirty="0"/>
          </a:p>
        </p:txBody>
      </p:sp>
    </p:spTree>
    <p:extLst>
      <p:ext uri="{BB962C8B-B14F-4D97-AF65-F5344CB8AC3E}">
        <p14:creationId xmlns="" xmlns:p14="http://schemas.microsoft.com/office/powerpoint/2010/main" val="2810313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Spanning Tree Protocol (STP)</a:t>
            </a:r>
            <a:endParaRPr lang="en-US" dirty="0"/>
          </a:p>
        </p:txBody>
      </p:sp>
      <p:sp>
        <p:nvSpPr>
          <p:cNvPr id="3" name="Content Placeholder 2"/>
          <p:cNvSpPr>
            <a:spLocks noGrp="1"/>
          </p:cNvSpPr>
          <p:nvPr>
            <p:ph idx="1"/>
          </p:nvPr>
        </p:nvSpPr>
        <p:spPr>
          <a:xfrm>
            <a:off x="425669" y="1409756"/>
            <a:ext cx="3729037" cy="2638916"/>
          </a:xfrm>
        </p:spPr>
        <p:txBody>
          <a:bodyPr>
            <a:normAutofit/>
          </a:bodyPr>
          <a:lstStyle/>
          <a:p>
            <a:pPr lvl="1"/>
            <a:r>
              <a:rPr lang="en-US" sz="2400" dirty="0"/>
              <a:t>STP is a Layer 2 protocol that prevents logical loops in switched networks that have redundant links</a:t>
            </a:r>
          </a:p>
        </p:txBody>
      </p:sp>
      <p:sp>
        <p:nvSpPr>
          <p:cNvPr id="4" name="Slide Number Placeholder 3"/>
          <p:cNvSpPr>
            <a:spLocks noGrp="1"/>
          </p:cNvSpPr>
          <p:nvPr>
            <p:ph type="sldNum" sz="quarter" idx="12"/>
          </p:nvPr>
        </p:nvSpPr>
        <p:spPr/>
        <p:txBody>
          <a:bodyPr/>
          <a:lstStyle/>
          <a:p>
            <a:fld id="{B284B740-A5BF-4C4D-A77B-4F9523A0D067}" type="slidenum">
              <a:rPr lang="en-US" smtClean="0"/>
              <a:pPr/>
              <a:t>12</a:t>
            </a:fld>
            <a:endParaRPr lang="en-US" dirty="0"/>
          </a:p>
        </p:txBody>
      </p:sp>
      <p:sp>
        <p:nvSpPr>
          <p:cNvPr id="5" name="Rectangle 4">
            <a:extLst>
              <a:ext uri="{FF2B5EF4-FFF2-40B4-BE49-F238E27FC236}">
                <a16:creationId xmlns="" xmlns:a16="http://schemas.microsoft.com/office/drawing/2014/main" id="{B6C80207-5620-C148-83C1-129D51D6CD44}"/>
              </a:ext>
            </a:extLst>
          </p:cNvPr>
          <p:cNvSpPr/>
          <p:nvPr/>
        </p:nvSpPr>
        <p:spPr>
          <a:xfrm>
            <a:off x="457200" y="4048671"/>
            <a:ext cx="8610600" cy="1938992"/>
          </a:xfrm>
          <a:prstGeom prst="rect">
            <a:avLst/>
          </a:prstGeom>
        </p:spPr>
        <p:txBody>
          <a:bodyPr wrap="square">
            <a:spAutoFit/>
          </a:bodyPr>
          <a:lstStyle/>
          <a:p>
            <a:pPr marL="342900" indent="-342900">
              <a:buFont typeface="Arial" panose="020B0604020202020204" pitchFamily="34" charset="0"/>
              <a:buChar char="•"/>
            </a:pPr>
            <a:r>
              <a:rPr lang="en-US" sz="2400" b="1" dirty="0"/>
              <a:t>Redundancy in a network</a:t>
            </a:r>
          </a:p>
          <a:p>
            <a:pPr marL="800100" lvl="1" indent="-342900">
              <a:buFont typeface="Courier New" panose="02070309020205020404" pitchFamily="49" charset="0"/>
              <a:buChar char="o"/>
            </a:pPr>
            <a:r>
              <a:rPr lang="en-US" sz="2400" dirty="0"/>
              <a:t>.. so that communication can still take place if a link or device fails.  </a:t>
            </a:r>
          </a:p>
          <a:p>
            <a:pPr marL="800100" lvl="1" indent="-342900">
              <a:buFont typeface="Courier New" panose="02070309020205020404" pitchFamily="49" charset="0"/>
              <a:buChar char="o"/>
            </a:pPr>
            <a:r>
              <a:rPr lang="en-US" sz="2400" dirty="0"/>
              <a:t> However, in a switched network, redundancy can cause problems.</a:t>
            </a:r>
            <a:endParaRPr lang="en-US" dirty="0"/>
          </a:p>
        </p:txBody>
      </p:sp>
      <p:pic>
        <p:nvPicPr>
          <p:cNvPr id="6" name="Picture 5">
            <a:extLst>
              <a:ext uri="{FF2B5EF4-FFF2-40B4-BE49-F238E27FC236}">
                <a16:creationId xmlns="" xmlns:a16="http://schemas.microsoft.com/office/drawing/2014/main" id="{2048912B-3C1A-F549-A9BC-43DD6331FF3A}"/>
              </a:ext>
            </a:extLst>
          </p:cNvPr>
          <p:cNvPicPr>
            <a:picLocks noChangeAspect="1"/>
          </p:cNvPicPr>
          <p:nvPr/>
        </p:nvPicPr>
        <p:blipFill>
          <a:blip r:embed="rId2" cstate="print">
            <a:clrChange>
              <a:clrFrom>
                <a:srgbClr val="FFFFFF"/>
              </a:clrFrom>
              <a:clrTo>
                <a:srgbClr val="FFFFFF">
                  <a:alpha val="0"/>
                </a:srgbClr>
              </a:clrTo>
            </a:clrChange>
          </a:blip>
          <a:stretch>
            <a:fillRect/>
          </a:stretch>
        </p:blipFill>
        <p:spPr>
          <a:xfrm>
            <a:off x="4627260" y="1561571"/>
            <a:ext cx="3851880" cy="2520000"/>
          </a:xfrm>
          <a:prstGeom prst="rect">
            <a:avLst/>
          </a:prstGeom>
          <a:ln>
            <a:solidFill>
              <a:schemeClr val="bg2">
                <a:lumMod val="50000"/>
              </a:schemeClr>
            </a:solidFill>
          </a:ln>
        </p:spPr>
      </p:pic>
    </p:spTree>
    <p:extLst>
      <p:ext uri="{BB962C8B-B14F-4D97-AF65-F5344CB8AC3E}">
        <p14:creationId xmlns="" xmlns:p14="http://schemas.microsoft.com/office/powerpoint/2010/main" val="837230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Spanning Tree Protocol (STP)</a:t>
            </a:r>
            <a:endParaRPr lang="en-US" dirty="0"/>
          </a:p>
        </p:txBody>
      </p:sp>
      <p:sp>
        <p:nvSpPr>
          <p:cNvPr id="3" name="Content Placeholder 2"/>
          <p:cNvSpPr>
            <a:spLocks noGrp="1"/>
          </p:cNvSpPr>
          <p:nvPr>
            <p:ph idx="1"/>
          </p:nvPr>
        </p:nvSpPr>
        <p:spPr>
          <a:xfrm>
            <a:off x="457200" y="1378168"/>
            <a:ext cx="3352800" cy="4373563"/>
          </a:xfrm>
        </p:spPr>
        <p:txBody>
          <a:bodyPr>
            <a:normAutofit/>
          </a:bodyPr>
          <a:lstStyle/>
          <a:p>
            <a:r>
              <a:rPr lang="en-US" sz="2400" dirty="0"/>
              <a:t>Problems:</a:t>
            </a:r>
          </a:p>
          <a:p>
            <a:pPr lvl="1" algn="just"/>
            <a:r>
              <a:rPr lang="en-US" sz="2400" dirty="0"/>
              <a:t>The first type of problem occurs if a broadcast frame is sent on the network.</a:t>
            </a:r>
          </a:p>
          <a:p>
            <a:pPr lvl="1" algn="just"/>
            <a:endParaRPr lang="en-US" sz="2400" dirty="0"/>
          </a:p>
          <a:p>
            <a:pPr lvl="1"/>
            <a:r>
              <a:rPr lang="en-US" sz="2400" dirty="0"/>
              <a:t>ARP: Address Resolution Protocol</a:t>
            </a:r>
          </a:p>
        </p:txBody>
      </p:sp>
      <p:sp>
        <p:nvSpPr>
          <p:cNvPr id="4" name="Slide Number Placeholder 3"/>
          <p:cNvSpPr>
            <a:spLocks noGrp="1"/>
          </p:cNvSpPr>
          <p:nvPr>
            <p:ph type="sldNum" sz="quarter" idx="12"/>
          </p:nvPr>
        </p:nvSpPr>
        <p:spPr/>
        <p:txBody>
          <a:bodyPr/>
          <a:lstStyle/>
          <a:p>
            <a:fld id="{B284B740-A5BF-4C4D-A77B-4F9523A0D067}" type="slidenum">
              <a:rPr lang="en-US" smtClean="0"/>
              <a:pPr/>
              <a:t>13</a:t>
            </a:fld>
            <a:endParaRPr lang="en-US" dirty="0"/>
          </a:p>
        </p:txBody>
      </p:sp>
      <p:sp>
        <p:nvSpPr>
          <p:cNvPr id="6" name="TextBox 5"/>
          <p:cNvSpPr txBox="1"/>
          <p:nvPr/>
        </p:nvSpPr>
        <p:spPr>
          <a:xfrm>
            <a:off x="457200" y="5257928"/>
            <a:ext cx="8472483" cy="1200329"/>
          </a:xfrm>
          <a:prstGeom prst="rect">
            <a:avLst/>
          </a:prstGeom>
          <a:noFill/>
        </p:spPr>
        <p:txBody>
          <a:bodyPr wrap="square" rtlCol="0">
            <a:spAutoFit/>
          </a:bodyPr>
          <a:lstStyle/>
          <a:p>
            <a:r>
              <a:rPr lang="en-US" sz="2400" dirty="0"/>
              <a:t>The broadcast continues to loop around the network, consuming bandwidth and processing power. </a:t>
            </a:r>
          </a:p>
          <a:p>
            <a:r>
              <a:rPr lang="en-US" sz="2400" dirty="0"/>
              <a:t>This situation is called </a:t>
            </a:r>
            <a:r>
              <a:rPr lang="en-US" sz="2400" b="1" dirty="0"/>
              <a:t>a broadcast storm.</a:t>
            </a:r>
          </a:p>
        </p:txBody>
      </p:sp>
      <p:pic>
        <p:nvPicPr>
          <p:cNvPr id="12" name="Picture 11">
            <a:extLst>
              <a:ext uri="{FF2B5EF4-FFF2-40B4-BE49-F238E27FC236}">
                <a16:creationId xmlns="" xmlns:a16="http://schemas.microsoft.com/office/drawing/2014/main" id="{9B2C233B-2606-4340-A41F-9726A7289EB5}"/>
              </a:ext>
            </a:extLst>
          </p:cNvPr>
          <p:cNvPicPr>
            <a:picLocks noChangeAspect="1"/>
          </p:cNvPicPr>
          <p:nvPr/>
        </p:nvPicPr>
        <p:blipFill>
          <a:blip r:embed="rId2" cstate="print">
            <a:clrChange>
              <a:clrFrom>
                <a:srgbClr val="FFFFFF"/>
              </a:clrFrom>
              <a:clrTo>
                <a:srgbClr val="FFFFFF">
                  <a:alpha val="0"/>
                </a:srgbClr>
              </a:clrTo>
            </a:clrChange>
          </a:blip>
          <a:stretch>
            <a:fillRect/>
          </a:stretch>
        </p:blipFill>
        <p:spPr>
          <a:xfrm>
            <a:off x="4834920" y="1524000"/>
            <a:ext cx="3851880" cy="2520000"/>
          </a:xfrm>
          <a:prstGeom prst="rect">
            <a:avLst/>
          </a:prstGeom>
          <a:ln>
            <a:solidFill>
              <a:schemeClr val="bg2">
                <a:lumMod val="50000"/>
              </a:schemeClr>
            </a:solidFill>
          </a:ln>
        </p:spPr>
      </p:pic>
    </p:spTree>
    <p:extLst>
      <p:ext uri="{BB962C8B-B14F-4D97-AF65-F5344CB8AC3E}">
        <p14:creationId xmlns="" xmlns:p14="http://schemas.microsoft.com/office/powerpoint/2010/main" val="120002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Spanning Tree Protocol (STP)</a:t>
            </a:r>
            <a:endParaRPr lang="en-US" dirty="0"/>
          </a:p>
        </p:txBody>
      </p:sp>
      <p:sp>
        <p:nvSpPr>
          <p:cNvPr id="3" name="Content Placeholder 2"/>
          <p:cNvSpPr>
            <a:spLocks noGrp="1"/>
          </p:cNvSpPr>
          <p:nvPr>
            <p:ph idx="1"/>
          </p:nvPr>
        </p:nvSpPr>
        <p:spPr>
          <a:xfrm>
            <a:off x="457200" y="1752601"/>
            <a:ext cx="3733800" cy="4373563"/>
          </a:xfrm>
        </p:spPr>
        <p:txBody>
          <a:bodyPr>
            <a:normAutofit/>
          </a:bodyPr>
          <a:lstStyle/>
          <a:p>
            <a:pPr lvl="1"/>
            <a:r>
              <a:rPr lang="en-US" sz="2400" dirty="0"/>
              <a:t>The second problem that can occur in redundant topologies is that </a:t>
            </a:r>
            <a:r>
              <a:rPr lang="en-US" sz="2400" b="1" dirty="0"/>
              <a:t>devices can receive multiple copies of the same frame.</a:t>
            </a:r>
          </a:p>
        </p:txBody>
      </p:sp>
      <p:sp>
        <p:nvSpPr>
          <p:cNvPr id="4" name="Slide Number Placeholder 3"/>
          <p:cNvSpPr>
            <a:spLocks noGrp="1"/>
          </p:cNvSpPr>
          <p:nvPr>
            <p:ph type="sldNum" sz="quarter" idx="12"/>
          </p:nvPr>
        </p:nvSpPr>
        <p:spPr/>
        <p:txBody>
          <a:bodyPr/>
          <a:lstStyle/>
          <a:p>
            <a:fld id="{B284B740-A5BF-4C4D-A77B-4F9523A0D067}" type="slidenum">
              <a:rPr lang="en-US" smtClean="0"/>
              <a:pPr/>
              <a:t>14</a:t>
            </a:fld>
            <a:endParaRPr lang="en-US" dirty="0"/>
          </a:p>
        </p:txBody>
      </p:sp>
      <p:sp>
        <p:nvSpPr>
          <p:cNvPr id="6" name="Rectangle 5"/>
          <p:cNvSpPr/>
          <p:nvPr/>
        </p:nvSpPr>
        <p:spPr>
          <a:xfrm>
            <a:off x="1295400" y="4648200"/>
            <a:ext cx="7467600" cy="707886"/>
          </a:xfrm>
          <a:prstGeom prst="rect">
            <a:avLst/>
          </a:prstGeom>
        </p:spPr>
        <p:txBody>
          <a:bodyPr wrap="square">
            <a:spAutoFit/>
          </a:bodyPr>
          <a:lstStyle/>
          <a:p>
            <a:pPr algn="r"/>
            <a:r>
              <a:rPr lang="en-US" sz="2000" dirty="0"/>
              <a:t>This might be a problem for device B, depending on what it is and how it is programmed to handle such a situation</a:t>
            </a:r>
          </a:p>
        </p:txBody>
      </p:sp>
      <p:pic>
        <p:nvPicPr>
          <p:cNvPr id="11" name="Picture 10">
            <a:extLst>
              <a:ext uri="{FF2B5EF4-FFF2-40B4-BE49-F238E27FC236}">
                <a16:creationId xmlns="" xmlns:a16="http://schemas.microsoft.com/office/drawing/2014/main" id="{D97A8FDF-9C4E-F34F-B048-C5DECE55BBB8}"/>
              </a:ext>
            </a:extLst>
          </p:cNvPr>
          <p:cNvPicPr>
            <a:picLocks noChangeAspect="1"/>
          </p:cNvPicPr>
          <p:nvPr/>
        </p:nvPicPr>
        <p:blipFill>
          <a:blip r:embed="rId2" cstate="print">
            <a:clrChange>
              <a:clrFrom>
                <a:srgbClr val="FFFFFF"/>
              </a:clrFrom>
              <a:clrTo>
                <a:srgbClr val="FFFFFF">
                  <a:alpha val="0"/>
                </a:srgbClr>
              </a:clrTo>
            </a:clrChange>
          </a:blip>
          <a:stretch>
            <a:fillRect/>
          </a:stretch>
        </p:blipFill>
        <p:spPr>
          <a:xfrm>
            <a:off x="4628493" y="1628068"/>
            <a:ext cx="3851880" cy="2520000"/>
          </a:xfrm>
          <a:prstGeom prst="rect">
            <a:avLst/>
          </a:prstGeom>
          <a:ln>
            <a:solidFill>
              <a:schemeClr val="bg2">
                <a:lumMod val="50000"/>
              </a:schemeClr>
            </a:solidFill>
          </a:ln>
        </p:spPr>
      </p:pic>
    </p:spTree>
    <p:extLst>
      <p:ext uri="{BB962C8B-B14F-4D97-AF65-F5344CB8AC3E}">
        <p14:creationId xmlns="" xmlns:p14="http://schemas.microsoft.com/office/powerpoint/2010/main" val="21973784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Spanning Tree Protocol (STP)</a:t>
            </a:r>
            <a:endParaRPr lang="en-US" dirty="0"/>
          </a:p>
        </p:txBody>
      </p:sp>
      <p:sp>
        <p:nvSpPr>
          <p:cNvPr id="3" name="Content Placeholder 2"/>
          <p:cNvSpPr>
            <a:spLocks noGrp="1"/>
          </p:cNvSpPr>
          <p:nvPr>
            <p:ph idx="1"/>
          </p:nvPr>
        </p:nvSpPr>
        <p:spPr>
          <a:xfrm>
            <a:off x="457200" y="1752601"/>
            <a:ext cx="3962400" cy="4373563"/>
          </a:xfrm>
        </p:spPr>
        <p:txBody>
          <a:bodyPr>
            <a:normAutofit/>
          </a:bodyPr>
          <a:lstStyle/>
          <a:p>
            <a:pPr lvl="1"/>
            <a:r>
              <a:rPr lang="en-US" sz="2400" dirty="0"/>
              <a:t>The third difficulty that can occur in a redundant situation is within the switch itself the MAC address table can change rapidly and contain wrong information.</a:t>
            </a:r>
          </a:p>
        </p:txBody>
      </p:sp>
      <p:sp>
        <p:nvSpPr>
          <p:cNvPr id="4" name="Slide Number Placeholder 3"/>
          <p:cNvSpPr>
            <a:spLocks noGrp="1"/>
          </p:cNvSpPr>
          <p:nvPr>
            <p:ph type="sldNum" sz="quarter" idx="12"/>
          </p:nvPr>
        </p:nvSpPr>
        <p:spPr/>
        <p:txBody>
          <a:bodyPr/>
          <a:lstStyle/>
          <a:p>
            <a:fld id="{B284B740-A5BF-4C4D-A77B-4F9523A0D067}" type="slidenum">
              <a:rPr lang="en-US" smtClean="0"/>
              <a:pPr/>
              <a:t>15</a:t>
            </a:fld>
            <a:endParaRPr lang="en-US" dirty="0"/>
          </a:p>
        </p:txBody>
      </p:sp>
      <p:pic>
        <p:nvPicPr>
          <p:cNvPr id="6" name="Picture 5">
            <a:extLst>
              <a:ext uri="{FF2B5EF4-FFF2-40B4-BE49-F238E27FC236}">
                <a16:creationId xmlns="" xmlns:a16="http://schemas.microsoft.com/office/drawing/2014/main" id="{54217A27-E580-034A-91A2-1903656A74F7}"/>
              </a:ext>
            </a:extLst>
          </p:cNvPr>
          <p:cNvPicPr>
            <a:picLocks noChangeAspect="1"/>
          </p:cNvPicPr>
          <p:nvPr/>
        </p:nvPicPr>
        <p:blipFill>
          <a:blip r:embed="rId2" cstate="print">
            <a:clrChange>
              <a:clrFrom>
                <a:srgbClr val="FFFFFF"/>
              </a:clrFrom>
              <a:clrTo>
                <a:srgbClr val="FFFFFF">
                  <a:alpha val="0"/>
                </a:srgbClr>
              </a:clrTo>
            </a:clrChange>
          </a:blip>
          <a:stretch>
            <a:fillRect/>
          </a:stretch>
        </p:blipFill>
        <p:spPr>
          <a:xfrm>
            <a:off x="4627260" y="1975800"/>
            <a:ext cx="3851880" cy="2520000"/>
          </a:xfrm>
          <a:prstGeom prst="rect">
            <a:avLst/>
          </a:prstGeom>
          <a:ln>
            <a:solidFill>
              <a:schemeClr val="bg2">
                <a:lumMod val="50000"/>
              </a:schemeClr>
            </a:solidFill>
          </a:ln>
        </p:spPr>
      </p:pic>
    </p:spTree>
    <p:extLst>
      <p:ext uri="{BB962C8B-B14F-4D97-AF65-F5344CB8AC3E}">
        <p14:creationId xmlns="" xmlns:p14="http://schemas.microsoft.com/office/powerpoint/2010/main" val="6749591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Spanning Tree Protocol (STP)</a:t>
            </a:r>
            <a:endParaRPr lang="en-US" dirty="0"/>
          </a:p>
        </p:txBody>
      </p:sp>
      <p:sp>
        <p:nvSpPr>
          <p:cNvPr id="4" name="Slide Number Placeholder 3"/>
          <p:cNvSpPr>
            <a:spLocks noGrp="1"/>
          </p:cNvSpPr>
          <p:nvPr>
            <p:ph type="sldNum" sz="quarter" idx="12"/>
          </p:nvPr>
        </p:nvSpPr>
        <p:spPr/>
        <p:txBody>
          <a:bodyPr/>
          <a:lstStyle/>
          <a:p>
            <a:fld id="{B284B740-A5BF-4C4D-A77B-4F9523A0D067}" type="slidenum">
              <a:rPr lang="en-US" smtClean="0"/>
              <a:pPr/>
              <a:t>16</a:t>
            </a:fld>
            <a:endParaRPr lang="en-US" dirty="0"/>
          </a:p>
        </p:txBody>
      </p:sp>
      <p:pic>
        <p:nvPicPr>
          <p:cNvPr id="3" name="Picture 2">
            <a:extLst>
              <a:ext uri="{FF2B5EF4-FFF2-40B4-BE49-F238E27FC236}">
                <a16:creationId xmlns="" xmlns:a16="http://schemas.microsoft.com/office/drawing/2014/main" id="{57BE9C4B-1DED-304B-8780-4662A2EC9024}"/>
              </a:ext>
            </a:extLst>
          </p:cNvPr>
          <p:cNvPicPr>
            <a:picLocks noChangeAspect="1"/>
          </p:cNvPicPr>
          <p:nvPr/>
        </p:nvPicPr>
        <p:blipFill>
          <a:blip r:embed="rId2"/>
          <a:stretch>
            <a:fillRect/>
          </a:stretch>
        </p:blipFill>
        <p:spPr>
          <a:xfrm>
            <a:off x="0" y="1768952"/>
            <a:ext cx="9144000" cy="3320096"/>
          </a:xfrm>
          <a:prstGeom prst="rect">
            <a:avLst/>
          </a:prstGeom>
        </p:spPr>
      </p:pic>
    </p:spTree>
    <p:extLst>
      <p:ext uri="{BB962C8B-B14F-4D97-AF65-F5344CB8AC3E}">
        <p14:creationId xmlns="" xmlns:p14="http://schemas.microsoft.com/office/powerpoint/2010/main" val="31480660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Spanning Tree Protocol (STP)</a:t>
            </a:r>
            <a:endParaRPr lang="en-US" dirty="0"/>
          </a:p>
        </p:txBody>
      </p:sp>
      <p:sp>
        <p:nvSpPr>
          <p:cNvPr id="3" name="Content Placeholder 2"/>
          <p:cNvSpPr>
            <a:spLocks noGrp="1"/>
          </p:cNvSpPr>
          <p:nvPr>
            <p:ph idx="1"/>
          </p:nvPr>
        </p:nvSpPr>
        <p:spPr/>
        <p:txBody>
          <a:bodyPr>
            <a:normAutofit/>
          </a:bodyPr>
          <a:lstStyle/>
          <a:p>
            <a:pPr lvl="1"/>
            <a:r>
              <a:rPr lang="en-US" sz="2400" dirty="0"/>
              <a:t>One switch is elected as the </a:t>
            </a:r>
            <a:r>
              <a:rPr lang="en-US" sz="2400" b="1" dirty="0"/>
              <a:t>root bridge </a:t>
            </a:r>
            <a:r>
              <a:rPr lang="en-US" sz="2400" dirty="0"/>
              <a:t>it is at the root of the spanning tree.</a:t>
            </a:r>
          </a:p>
          <a:p>
            <a:pPr lvl="1" algn="just"/>
            <a:r>
              <a:rPr lang="en-US" sz="2400" dirty="0"/>
              <a:t>All other switches calculate their </a:t>
            </a:r>
            <a:r>
              <a:rPr lang="en-US" sz="2400" b="1" dirty="0"/>
              <a:t>best path </a:t>
            </a:r>
            <a:r>
              <a:rPr lang="en-US" sz="2400" dirty="0"/>
              <a:t>to the </a:t>
            </a:r>
            <a:r>
              <a:rPr lang="en-US" sz="2400" b="1" dirty="0"/>
              <a:t>root</a:t>
            </a:r>
            <a:r>
              <a:rPr lang="en-US" sz="2400" dirty="0"/>
              <a:t> </a:t>
            </a:r>
            <a:r>
              <a:rPr lang="en-US" sz="2400" b="1" dirty="0"/>
              <a:t>bridge</a:t>
            </a:r>
            <a:r>
              <a:rPr lang="en-US" sz="2400" dirty="0"/>
              <a:t>. </a:t>
            </a:r>
          </a:p>
          <a:p>
            <a:pPr lvl="2" algn="just"/>
            <a:r>
              <a:rPr lang="en-US" dirty="0"/>
              <a:t>Their alternate paths are put in the </a:t>
            </a:r>
            <a:r>
              <a:rPr lang="en-US" b="1" dirty="0"/>
              <a:t>blocking</a:t>
            </a:r>
            <a:r>
              <a:rPr lang="en-US" dirty="0"/>
              <a:t> state. </a:t>
            </a:r>
          </a:p>
          <a:p>
            <a:pPr lvl="2" algn="just"/>
            <a:r>
              <a:rPr lang="en-US" dirty="0"/>
              <a:t>These alternate paths are logically disabled from the perspective of regular traffic, but the switches still communicate with each other on these paths so that the alternate paths can be unblocked in case an error occurs on the best path.</a:t>
            </a:r>
          </a:p>
          <a:p>
            <a:endParaRPr lang="en-US" sz="2400" dirty="0"/>
          </a:p>
        </p:txBody>
      </p:sp>
      <p:sp>
        <p:nvSpPr>
          <p:cNvPr id="4" name="Slide Number Placeholder 3"/>
          <p:cNvSpPr>
            <a:spLocks noGrp="1"/>
          </p:cNvSpPr>
          <p:nvPr>
            <p:ph type="sldNum" sz="quarter" idx="12"/>
          </p:nvPr>
        </p:nvSpPr>
        <p:spPr/>
        <p:txBody>
          <a:bodyPr/>
          <a:lstStyle/>
          <a:p>
            <a:fld id="{B284B740-A5BF-4C4D-A77B-4F9523A0D067}" type="slidenum">
              <a:rPr lang="en-US" smtClean="0"/>
              <a:pPr/>
              <a:t>17</a:t>
            </a:fld>
            <a:endParaRPr lang="en-US" dirty="0"/>
          </a:p>
        </p:txBody>
      </p:sp>
    </p:spTree>
    <p:extLst>
      <p:ext uri="{BB962C8B-B14F-4D97-AF65-F5344CB8AC3E}">
        <p14:creationId xmlns="" xmlns:p14="http://schemas.microsoft.com/office/powerpoint/2010/main" val="34356589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Spanning Tree Protocol (STP)</a:t>
            </a:r>
            <a:endParaRPr lang="en-US" dirty="0"/>
          </a:p>
        </p:txBody>
      </p:sp>
      <p:sp>
        <p:nvSpPr>
          <p:cNvPr id="3" name="Content Placeholder 2"/>
          <p:cNvSpPr>
            <a:spLocks noGrp="1"/>
          </p:cNvSpPr>
          <p:nvPr>
            <p:ph idx="1"/>
          </p:nvPr>
        </p:nvSpPr>
        <p:spPr/>
        <p:txBody>
          <a:bodyPr>
            <a:noAutofit/>
          </a:bodyPr>
          <a:lstStyle/>
          <a:p>
            <a:pPr>
              <a:lnSpc>
                <a:spcPts val="2400"/>
              </a:lnSpc>
            </a:pPr>
            <a:r>
              <a:rPr lang="en-US" sz="2400" dirty="0"/>
              <a:t>All switches running </a:t>
            </a:r>
            <a:r>
              <a:rPr lang="en-US" sz="2400" b="1" dirty="0"/>
              <a:t>STP</a:t>
            </a:r>
            <a:r>
              <a:rPr lang="en-US" sz="2400" dirty="0"/>
              <a:t> send out bridge protocol data units </a:t>
            </a:r>
            <a:r>
              <a:rPr lang="en-US" sz="2400" b="1" dirty="0"/>
              <a:t>(BPDUs)</a:t>
            </a:r>
          </a:p>
          <a:p>
            <a:pPr>
              <a:lnSpc>
                <a:spcPts val="2400"/>
              </a:lnSpc>
            </a:pPr>
            <a:r>
              <a:rPr lang="en-US" sz="2400" dirty="0"/>
              <a:t>Switches running STP use </a:t>
            </a:r>
            <a:r>
              <a:rPr lang="en-US" sz="2400" b="1" dirty="0"/>
              <a:t>BPDUs</a:t>
            </a:r>
            <a:r>
              <a:rPr lang="en-US" sz="2400" dirty="0"/>
              <a:t> to exchange information with neighboring switches. </a:t>
            </a:r>
          </a:p>
          <a:p>
            <a:pPr>
              <a:lnSpc>
                <a:spcPts val="2400"/>
              </a:lnSpc>
            </a:pPr>
            <a:r>
              <a:rPr lang="en-US" sz="2400" dirty="0"/>
              <a:t>One of the fields in the BPDU is the bridge identifier (ID);</a:t>
            </a:r>
          </a:p>
          <a:p>
            <a:pPr lvl="1">
              <a:lnSpc>
                <a:spcPts val="2400"/>
              </a:lnSpc>
            </a:pPr>
            <a:r>
              <a:rPr lang="en-US" sz="2400" dirty="0"/>
              <a:t> it is comprised of a 2-octet bridge priority and a 6-octet </a:t>
            </a:r>
            <a:r>
              <a:rPr lang="en-US" sz="2400" b="1" dirty="0"/>
              <a:t>MAC</a:t>
            </a:r>
            <a:r>
              <a:rPr lang="en-US" sz="2400" dirty="0"/>
              <a:t> address.</a:t>
            </a:r>
          </a:p>
          <a:p>
            <a:pPr>
              <a:lnSpc>
                <a:spcPts val="2400"/>
              </a:lnSpc>
            </a:pPr>
            <a:r>
              <a:rPr lang="en-US" sz="2400" dirty="0"/>
              <a:t> STP uses the bridge ID to elect the root bridge the switch with the lowest bridge ID is the root bridge. </a:t>
            </a:r>
          </a:p>
          <a:p>
            <a:pPr lvl="1">
              <a:lnSpc>
                <a:spcPts val="2400"/>
              </a:lnSpc>
            </a:pPr>
            <a:r>
              <a:rPr lang="en-US" sz="2400" dirty="0"/>
              <a:t>If all bridge priorities are left at their default values, the switch with the lowest MAC address therefore becomes the root bridge. </a:t>
            </a:r>
          </a:p>
          <a:p>
            <a:pPr lvl="1">
              <a:lnSpc>
                <a:spcPts val="2400"/>
              </a:lnSpc>
            </a:pPr>
            <a:r>
              <a:rPr lang="en-US" sz="2400" dirty="0"/>
              <a:t>switch Y is elected as the root bridge.</a:t>
            </a:r>
          </a:p>
        </p:txBody>
      </p:sp>
      <p:sp>
        <p:nvSpPr>
          <p:cNvPr id="4" name="Slide Number Placeholder 3"/>
          <p:cNvSpPr>
            <a:spLocks noGrp="1"/>
          </p:cNvSpPr>
          <p:nvPr>
            <p:ph type="sldNum" sz="quarter" idx="12"/>
          </p:nvPr>
        </p:nvSpPr>
        <p:spPr/>
        <p:txBody>
          <a:bodyPr/>
          <a:lstStyle/>
          <a:p>
            <a:fld id="{B284B740-A5BF-4C4D-A77B-4F9523A0D067}" type="slidenum">
              <a:rPr lang="en-US" smtClean="0"/>
              <a:pPr/>
              <a:t>18</a:t>
            </a:fld>
            <a:endParaRPr lang="en-US" dirty="0"/>
          </a:p>
        </p:txBody>
      </p:sp>
      <p:pic>
        <p:nvPicPr>
          <p:cNvPr id="6" name="Picture 5">
            <a:extLst>
              <a:ext uri="{FF2B5EF4-FFF2-40B4-BE49-F238E27FC236}">
                <a16:creationId xmlns="" xmlns:a16="http://schemas.microsoft.com/office/drawing/2014/main" id="{DF238E07-25AF-E347-81FC-012F3DDADF1C}"/>
              </a:ext>
            </a:extLst>
          </p:cNvPr>
          <p:cNvPicPr>
            <a:picLocks noChangeAspect="1"/>
          </p:cNvPicPr>
          <p:nvPr/>
        </p:nvPicPr>
        <p:blipFill>
          <a:blip r:embed="rId2" cstate="print"/>
          <a:stretch>
            <a:fillRect/>
          </a:stretch>
        </p:blipFill>
        <p:spPr>
          <a:xfrm>
            <a:off x="2362200" y="68919"/>
            <a:ext cx="3965958" cy="1440000"/>
          </a:xfrm>
          <a:prstGeom prst="rect">
            <a:avLst/>
          </a:prstGeom>
          <a:ln>
            <a:solidFill>
              <a:schemeClr val="tx1"/>
            </a:solidFill>
          </a:ln>
        </p:spPr>
      </p:pic>
    </p:spTree>
    <p:extLst>
      <p:ext uri="{BB962C8B-B14F-4D97-AF65-F5344CB8AC3E}">
        <p14:creationId xmlns="" xmlns:p14="http://schemas.microsoft.com/office/powerpoint/2010/main" val="41664873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Spanning Tree Protocol (STP)</a:t>
            </a:r>
            <a:endParaRPr lang="en-US" dirty="0"/>
          </a:p>
        </p:txBody>
      </p:sp>
      <p:sp>
        <p:nvSpPr>
          <p:cNvPr id="3" name="Content Placeholder 2"/>
          <p:cNvSpPr>
            <a:spLocks noGrp="1"/>
          </p:cNvSpPr>
          <p:nvPr>
            <p:ph idx="1"/>
          </p:nvPr>
        </p:nvSpPr>
        <p:spPr/>
        <p:txBody>
          <a:bodyPr>
            <a:noAutofit/>
          </a:bodyPr>
          <a:lstStyle/>
          <a:p>
            <a:r>
              <a:rPr lang="en-US" sz="2400" dirty="0"/>
              <a:t>All the ports on the </a:t>
            </a:r>
            <a:r>
              <a:rPr lang="en-US" sz="2400" b="1" dirty="0"/>
              <a:t>root bridge </a:t>
            </a:r>
            <a:r>
              <a:rPr lang="en-US" sz="2400" dirty="0"/>
              <a:t>are called </a:t>
            </a:r>
            <a:r>
              <a:rPr lang="en-US" sz="2400" b="1" dirty="0"/>
              <a:t>designated</a:t>
            </a:r>
            <a:r>
              <a:rPr lang="en-US" sz="2400" dirty="0"/>
              <a:t> ports, </a:t>
            </a:r>
          </a:p>
          <a:p>
            <a:r>
              <a:rPr lang="en-US" sz="2400" dirty="0"/>
              <a:t>They are all in the </a:t>
            </a:r>
            <a:r>
              <a:rPr lang="en-US" sz="2400" b="1" dirty="0"/>
              <a:t>forwarding state</a:t>
            </a:r>
            <a:r>
              <a:rPr lang="en-US" sz="2400" dirty="0"/>
              <a:t> </a:t>
            </a:r>
            <a:r>
              <a:rPr lang="en-US" sz="2400" dirty="0">
                <a:sym typeface="Wingdings" pitchFamily="2" charset="2"/>
              </a:rPr>
              <a:t> </a:t>
            </a:r>
            <a:r>
              <a:rPr lang="en-US" sz="2400" dirty="0"/>
              <a:t> can </a:t>
            </a:r>
            <a:r>
              <a:rPr lang="en-US" sz="2400" b="1" dirty="0"/>
              <a:t>send</a:t>
            </a:r>
            <a:r>
              <a:rPr lang="en-US" sz="2400" dirty="0"/>
              <a:t> and </a:t>
            </a:r>
            <a:r>
              <a:rPr lang="en-US" sz="2400" b="1" dirty="0"/>
              <a:t>receive</a:t>
            </a:r>
            <a:r>
              <a:rPr lang="en-US" sz="2400" dirty="0"/>
              <a:t> data.</a:t>
            </a:r>
          </a:p>
          <a:p>
            <a:r>
              <a:rPr lang="en-US" sz="2400" dirty="0"/>
              <a:t>On all </a:t>
            </a:r>
            <a:r>
              <a:rPr lang="en-US" sz="2400" b="1" dirty="0"/>
              <a:t>non-root</a:t>
            </a:r>
            <a:r>
              <a:rPr lang="en-US" sz="2400" dirty="0"/>
              <a:t> bridges</a:t>
            </a:r>
          </a:p>
          <a:p>
            <a:pPr lvl="1"/>
            <a:r>
              <a:rPr lang="en-US" sz="2400" dirty="0"/>
              <a:t>One port becomes the root port, and it is also in the </a:t>
            </a:r>
            <a:r>
              <a:rPr lang="en-US" sz="2400" b="1" dirty="0"/>
              <a:t>forwarding</a:t>
            </a:r>
            <a:r>
              <a:rPr lang="en-US" sz="2400" dirty="0"/>
              <a:t> </a:t>
            </a:r>
            <a:r>
              <a:rPr lang="en-US" sz="2400" b="1" dirty="0"/>
              <a:t>state</a:t>
            </a:r>
            <a:r>
              <a:rPr lang="en-US" sz="2400" dirty="0"/>
              <a:t>.</a:t>
            </a:r>
          </a:p>
          <a:p>
            <a:pPr lvl="1"/>
            <a:r>
              <a:rPr lang="en-US" sz="2400" dirty="0"/>
              <a:t>The root port is the one with the </a:t>
            </a:r>
            <a:r>
              <a:rPr lang="en-US" sz="2400" b="1" dirty="0"/>
              <a:t>lowest cost to </a:t>
            </a:r>
            <a:r>
              <a:rPr lang="en-US" sz="2400" dirty="0"/>
              <a:t>the root. </a:t>
            </a:r>
          </a:p>
          <a:p>
            <a:pPr lvl="1"/>
            <a:r>
              <a:rPr lang="en-US" sz="2400" dirty="0"/>
              <a:t>The </a:t>
            </a:r>
            <a:r>
              <a:rPr lang="en-US" sz="2400" b="1" dirty="0"/>
              <a:t>cost of each </a:t>
            </a:r>
            <a:r>
              <a:rPr lang="en-US" sz="2400" dirty="0"/>
              <a:t>link is by default </a:t>
            </a:r>
            <a:r>
              <a:rPr lang="en-US" sz="2400" b="1" dirty="0"/>
              <a:t>inversely proportional </a:t>
            </a:r>
            <a:r>
              <a:rPr lang="en-US" sz="2400" dirty="0"/>
              <a:t>to the bandwidth of the link, so the port with the </a:t>
            </a:r>
            <a:r>
              <a:rPr lang="en-US" sz="2400" b="1" dirty="0"/>
              <a:t>fastest total </a:t>
            </a:r>
            <a:r>
              <a:rPr lang="en-US" sz="2400" dirty="0"/>
              <a:t>path from the switch to the root bridge is selected as the root port on that switch. </a:t>
            </a:r>
          </a:p>
          <a:p>
            <a:pPr lvl="1"/>
            <a:r>
              <a:rPr lang="en-US" sz="2400" dirty="0"/>
              <a:t>Port 1 on switch X is the root port for that switch because it is the fastest way to the root bridge.</a:t>
            </a:r>
          </a:p>
        </p:txBody>
      </p:sp>
      <p:sp>
        <p:nvSpPr>
          <p:cNvPr id="4" name="Slide Number Placeholder 3"/>
          <p:cNvSpPr>
            <a:spLocks noGrp="1"/>
          </p:cNvSpPr>
          <p:nvPr>
            <p:ph type="sldNum" sz="quarter" idx="12"/>
          </p:nvPr>
        </p:nvSpPr>
        <p:spPr/>
        <p:txBody>
          <a:bodyPr/>
          <a:lstStyle/>
          <a:p>
            <a:fld id="{B284B740-A5BF-4C4D-A77B-4F9523A0D067}" type="slidenum">
              <a:rPr lang="en-US" smtClean="0"/>
              <a:pPr/>
              <a:t>19</a:t>
            </a:fld>
            <a:endParaRPr lang="en-US" dirty="0"/>
          </a:p>
        </p:txBody>
      </p:sp>
      <p:pic>
        <p:nvPicPr>
          <p:cNvPr id="6" name="Picture 5">
            <a:extLst>
              <a:ext uri="{FF2B5EF4-FFF2-40B4-BE49-F238E27FC236}">
                <a16:creationId xmlns="" xmlns:a16="http://schemas.microsoft.com/office/drawing/2014/main" id="{9C395B95-00D3-9248-AF64-983A3D214818}"/>
              </a:ext>
            </a:extLst>
          </p:cNvPr>
          <p:cNvPicPr>
            <a:picLocks noChangeAspect="1"/>
          </p:cNvPicPr>
          <p:nvPr/>
        </p:nvPicPr>
        <p:blipFill>
          <a:blip r:embed="rId2" cstate="print"/>
          <a:stretch>
            <a:fillRect/>
          </a:stretch>
        </p:blipFill>
        <p:spPr>
          <a:xfrm>
            <a:off x="2286000" y="68919"/>
            <a:ext cx="3965958" cy="1440000"/>
          </a:xfrm>
          <a:prstGeom prst="rect">
            <a:avLst/>
          </a:prstGeom>
          <a:ln>
            <a:solidFill>
              <a:schemeClr val="tx1"/>
            </a:solidFill>
          </a:ln>
        </p:spPr>
      </p:pic>
    </p:spTree>
    <p:extLst>
      <p:ext uri="{BB962C8B-B14F-4D97-AF65-F5344CB8AC3E}">
        <p14:creationId xmlns="" xmlns:p14="http://schemas.microsoft.com/office/powerpoint/2010/main" val="2721316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80C9929-5EC4-1D41-A6DF-9B966C1AE51A}"/>
              </a:ext>
            </a:extLst>
          </p:cNvPr>
          <p:cNvSpPr>
            <a:spLocks noGrp="1"/>
          </p:cNvSpPr>
          <p:nvPr>
            <p:ph type="title"/>
          </p:nvPr>
        </p:nvSpPr>
        <p:spPr/>
        <p:txBody>
          <a:bodyPr>
            <a:normAutofit/>
          </a:bodyPr>
          <a:lstStyle/>
          <a:p>
            <a:r>
              <a:rPr lang="en-US" sz="4000" cap="small" dirty="0"/>
              <a:t>Chapter 2: Switching Design</a:t>
            </a:r>
          </a:p>
        </p:txBody>
      </p:sp>
      <p:sp>
        <p:nvSpPr>
          <p:cNvPr id="3" name="Content Placeholder 2">
            <a:extLst>
              <a:ext uri="{FF2B5EF4-FFF2-40B4-BE49-F238E27FC236}">
                <a16:creationId xmlns="" xmlns:a16="http://schemas.microsoft.com/office/drawing/2014/main" id="{AA83F375-B89E-7543-9F9A-61888A5C07AE}"/>
              </a:ext>
            </a:extLst>
          </p:cNvPr>
          <p:cNvSpPr>
            <a:spLocks noGrp="1"/>
          </p:cNvSpPr>
          <p:nvPr>
            <p:ph idx="1"/>
          </p:nvPr>
        </p:nvSpPr>
        <p:spPr/>
        <p:txBody>
          <a:bodyPr>
            <a:normAutofit/>
          </a:bodyPr>
          <a:lstStyle/>
          <a:p>
            <a:r>
              <a:rPr lang="en-US" sz="2400" dirty="0"/>
              <a:t>Old Days – LAN – </a:t>
            </a:r>
          </a:p>
          <a:p>
            <a:pPr lvl="1"/>
            <a:r>
              <a:rPr lang="en-US" sz="2400" dirty="0"/>
              <a:t>small geographical area</a:t>
            </a:r>
          </a:p>
          <a:p>
            <a:pPr lvl="1"/>
            <a:r>
              <a:rPr lang="en-US" sz="2400" dirty="0"/>
              <a:t>Small number of devices</a:t>
            </a:r>
          </a:p>
          <a:p>
            <a:pPr lvl="1"/>
            <a:r>
              <a:rPr lang="en-US" sz="2400" dirty="0"/>
              <a:t>HUB – layer1 of OSI model was good enough</a:t>
            </a:r>
          </a:p>
          <a:p>
            <a:pPr lvl="1"/>
            <a:r>
              <a:rPr lang="en-US" sz="2400" dirty="0"/>
              <a:t>All devices were in same collision domain</a:t>
            </a:r>
          </a:p>
        </p:txBody>
      </p:sp>
      <p:sp>
        <p:nvSpPr>
          <p:cNvPr id="4" name="Slide Number Placeholder 3">
            <a:extLst>
              <a:ext uri="{FF2B5EF4-FFF2-40B4-BE49-F238E27FC236}">
                <a16:creationId xmlns="" xmlns:a16="http://schemas.microsoft.com/office/drawing/2014/main" id="{73F95D05-EEE0-4343-BE65-8BDB5EA93EF0}"/>
              </a:ext>
            </a:extLst>
          </p:cNvPr>
          <p:cNvSpPr>
            <a:spLocks noGrp="1"/>
          </p:cNvSpPr>
          <p:nvPr>
            <p:ph type="sldNum" sz="quarter" idx="12"/>
          </p:nvPr>
        </p:nvSpPr>
        <p:spPr/>
        <p:txBody>
          <a:bodyPr/>
          <a:lstStyle/>
          <a:p>
            <a:fld id="{B6F15528-21DE-4FAA-801E-634DDDAF4B2B}" type="slidenum">
              <a:rPr lang="en-US" smtClean="0"/>
              <a:pPr/>
              <a:t>2</a:t>
            </a:fld>
            <a:r>
              <a:rPr lang="en-US"/>
              <a:t> </a:t>
            </a:r>
            <a:endParaRPr lang="en-US" dirty="0"/>
          </a:p>
        </p:txBody>
      </p:sp>
      <p:sp>
        <p:nvSpPr>
          <p:cNvPr id="5" name="Rectangle 4">
            <a:extLst>
              <a:ext uri="{FF2B5EF4-FFF2-40B4-BE49-F238E27FC236}">
                <a16:creationId xmlns="" xmlns:a16="http://schemas.microsoft.com/office/drawing/2014/main" id="{456FC323-A0C1-9A45-982B-53E9811C366A}"/>
              </a:ext>
            </a:extLst>
          </p:cNvPr>
          <p:cNvSpPr/>
          <p:nvPr/>
        </p:nvSpPr>
        <p:spPr>
          <a:xfrm>
            <a:off x="4343400" y="4755357"/>
            <a:ext cx="457200" cy="990600"/>
          </a:xfrm>
          <a:prstGeom prst="rect">
            <a:avLst/>
          </a:prstGeom>
          <a:solidFill>
            <a:schemeClr val="bg2">
              <a:lumMod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t>HUB</a:t>
            </a:r>
          </a:p>
        </p:txBody>
      </p:sp>
      <p:sp>
        <p:nvSpPr>
          <p:cNvPr id="7" name="Oval 6">
            <a:extLst>
              <a:ext uri="{FF2B5EF4-FFF2-40B4-BE49-F238E27FC236}">
                <a16:creationId xmlns="" xmlns:a16="http://schemas.microsoft.com/office/drawing/2014/main" id="{88F996A9-6997-3A43-B735-E6FA3E3461ED}"/>
              </a:ext>
            </a:extLst>
          </p:cNvPr>
          <p:cNvSpPr/>
          <p:nvPr/>
        </p:nvSpPr>
        <p:spPr>
          <a:xfrm>
            <a:off x="1371600" y="4267200"/>
            <a:ext cx="609600" cy="609600"/>
          </a:xfrm>
          <a:prstGeom prst="ellipse">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8" name="Oval 7">
            <a:extLst>
              <a:ext uri="{FF2B5EF4-FFF2-40B4-BE49-F238E27FC236}">
                <a16:creationId xmlns="" xmlns:a16="http://schemas.microsoft.com/office/drawing/2014/main" id="{A42B00A2-7FF1-7949-A79F-B9A5D84B962C}"/>
              </a:ext>
            </a:extLst>
          </p:cNvPr>
          <p:cNvSpPr/>
          <p:nvPr/>
        </p:nvSpPr>
        <p:spPr>
          <a:xfrm>
            <a:off x="1371600" y="5516563"/>
            <a:ext cx="609600" cy="609600"/>
          </a:xfrm>
          <a:prstGeom prst="ellipse">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9" name="Oval 8">
            <a:extLst>
              <a:ext uri="{FF2B5EF4-FFF2-40B4-BE49-F238E27FC236}">
                <a16:creationId xmlns="" xmlns:a16="http://schemas.microsoft.com/office/drawing/2014/main" id="{E330EDD8-D095-014E-966E-1F598AF204BA}"/>
              </a:ext>
            </a:extLst>
          </p:cNvPr>
          <p:cNvSpPr/>
          <p:nvPr/>
        </p:nvSpPr>
        <p:spPr>
          <a:xfrm>
            <a:off x="6781800" y="5516563"/>
            <a:ext cx="609600" cy="609600"/>
          </a:xfrm>
          <a:prstGeom prst="ellipse">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10" name="Oval 9">
            <a:extLst>
              <a:ext uri="{FF2B5EF4-FFF2-40B4-BE49-F238E27FC236}">
                <a16:creationId xmlns="" xmlns:a16="http://schemas.microsoft.com/office/drawing/2014/main" id="{8DE70C7A-55C8-4549-96B2-5B3CACA9D146}"/>
              </a:ext>
            </a:extLst>
          </p:cNvPr>
          <p:cNvSpPr/>
          <p:nvPr/>
        </p:nvSpPr>
        <p:spPr>
          <a:xfrm>
            <a:off x="6781800" y="4419600"/>
            <a:ext cx="609600" cy="609600"/>
          </a:xfrm>
          <a:prstGeom prst="ellipse">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cxnSp>
        <p:nvCxnSpPr>
          <p:cNvPr id="12" name="Straight Connector 11">
            <a:extLst>
              <a:ext uri="{FF2B5EF4-FFF2-40B4-BE49-F238E27FC236}">
                <a16:creationId xmlns="" xmlns:a16="http://schemas.microsoft.com/office/drawing/2014/main" id="{81439DDC-E410-984B-98AA-589E729492B5}"/>
              </a:ext>
            </a:extLst>
          </p:cNvPr>
          <p:cNvCxnSpPr>
            <a:stCxn id="7" idx="6"/>
            <a:endCxn id="5" idx="1"/>
          </p:cNvCxnSpPr>
          <p:nvPr/>
        </p:nvCxnSpPr>
        <p:spPr>
          <a:xfrm>
            <a:off x="1981200" y="4572000"/>
            <a:ext cx="2362200" cy="6786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 xmlns:a16="http://schemas.microsoft.com/office/drawing/2014/main" id="{20D582D2-6AD9-454A-B57C-6307EA9D43B0}"/>
              </a:ext>
            </a:extLst>
          </p:cNvPr>
          <p:cNvCxnSpPr>
            <a:stCxn id="8" idx="6"/>
            <a:endCxn id="5" idx="1"/>
          </p:cNvCxnSpPr>
          <p:nvPr/>
        </p:nvCxnSpPr>
        <p:spPr>
          <a:xfrm flipV="1">
            <a:off x="1981200" y="5250657"/>
            <a:ext cx="2362200" cy="5707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 xmlns:a16="http://schemas.microsoft.com/office/drawing/2014/main" id="{714A28B0-EFB1-8A46-9346-4599D3A44F00}"/>
              </a:ext>
            </a:extLst>
          </p:cNvPr>
          <p:cNvCxnSpPr>
            <a:stCxn id="5" idx="3"/>
            <a:endCxn id="10" idx="2"/>
          </p:cNvCxnSpPr>
          <p:nvPr/>
        </p:nvCxnSpPr>
        <p:spPr>
          <a:xfrm flipV="1">
            <a:off x="4800600" y="4724400"/>
            <a:ext cx="1981200" cy="5262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 xmlns:a16="http://schemas.microsoft.com/office/drawing/2014/main" id="{1BD5C9C2-45AE-624A-BCD9-B3B5C8A5E7B9}"/>
              </a:ext>
            </a:extLst>
          </p:cNvPr>
          <p:cNvCxnSpPr>
            <a:stCxn id="5" idx="3"/>
            <a:endCxn id="9" idx="2"/>
          </p:cNvCxnSpPr>
          <p:nvPr/>
        </p:nvCxnSpPr>
        <p:spPr>
          <a:xfrm>
            <a:off x="4800600" y="5250657"/>
            <a:ext cx="1981200" cy="5707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 xmlns:a16="http://schemas.microsoft.com/office/drawing/2014/main" id="{1257B36E-E7C5-9941-B082-1710476A4629}"/>
              </a:ext>
            </a:extLst>
          </p:cNvPr>
          <p:cNvCxnSpPr>
            <a:cxnSpLocks/>
          </p:cNvCxnSpPr>
          <p:nvPr/>
        </p:nvCxnSpPr>
        <p:spPr>
          <a:xfrm>
            <a:off x="2705100" y="4648200"/>
            <a:ext cx="1257300" cy="372270"/>
          </a:xfrm>
          <a:prstGeom prst="line">
            <a:avLst/>
          </a:prstGeom>
          <a:ln w="38100">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C789CB31-FEFB-8347-8FF7-7459A4808218}"/>
              </a:ext>
            </a:extLst>
          </p:cNvPr>
          <p:cNvCxnSpPr>
            <a:cxnSpLocks/>
          </p:cNvCxnSpPr>
          <p:nvPr/>
        </p:nvCxnSpPr>
        <p:spPr>
          <a:xfrm>
            <a:off x="5295900" y="5285979"/>
            <a:ext cx="1257300" cy="372270"/>
          </a:xfrm>
          <a:prstGeom prst="line">
            <a:avLst/>
          </a:prstGeom>
          <a:ln w="38100">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 xmlns:a16="http://schemas.microsoft.com/office/drawing/2014/main" id="{DC79EA28-6662-774F-9DBE-84061B812B57}"/>
              </a:ext>
            </a:extLst>
          </p:cNvPr>
          <p:cNvCxnSpPr>
            <a:cxnSpLocks/>
          </p:cNvCxnSpPr>
          <p:nvPr/>
        </p:nvCxnSpPr>
        <p:spPr>
          <a:xfrm flipV="1">
            <a:off x="5013434" y="4648200"/>
            <a:ext cx="1311166" cy="363140"/>
          </a:xfrm>
          <a:prstGeom prst="line">
            <a:avLst/>
          </a:prstGeom>
          <a:ln w="38100">
            <a:solidFill>
              <a:schemeClr val="tx1"/>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D9D6E2EE-7CF7-4D46-B38C-2E3B9DDE5E12}"/>
              </a:ext>
            </a:extLst>
          </p:cNvPr>
          <p:cNvCxnSpPr>
            <a:cxnSpLocks/>
          </p:cNvCxnSpPr>
          <p:nvPr/>
        </p:nvCxnSpPr>
        <p:spPr>
          <a:xfrm flipV="1">
            <a:off x="2384534" y="5251649"/>
            <a:ext cx="1311166" cy="363140"/>
          </a:xfrm>
          <a:prstGeom prst="line">
            <a:avLst/>
          </a:prstGeom>
          <a:ln w="38100">
            <a:solidFill>
              <a:schemeClr val="tx1"/>
            </a:solidFill>
            <a:prstDash val="sysDot"/>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 xmlns:a16="http://schemas.microsoft.com/office/drawing/2014/main" id="{F5E904A3-DFB8-1C45-B01A-33463FED9A6A}"/>
              </a:ext>
            </a:extLst>
          </p:cNvPr>
          <p:cNvCxnSpPr>
            <a:cxnSpLocks/>
          </p:cNvCxnSpPr>
          <p:nvPr/>
        </p:nvCxnSpPr>
        <p:spPr>
          <a:xfrm flipV="1">
            <a:off x="2245271" y="5610623"/>
            <a:ext cx="1311166" cy="363140"/>
          </a:xfrm>
          <a:prstGeom prst="line">
            <a:avLst/>
          </a:prstGeom>
          <a:ln w="38100">
            <a:solidFill>
              <a:srgbClr val="FF0000"/>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541890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Spanning Tree Protocol (STP)</a:t>
            </a:r>
            <a:endParaRPr lang="en-US" dirty="0"/>
          </a:p>
        </p:txBody>
      </p:sp>
      <p:sp>
        <p:nvSpPr>
          <p:cNvPr id="3" name="Content Placeholder 2"/>
          <p:cNvSpPr>
            <a:spLocks noGrp="1"/>
          </p:cNvSpPr>
          <p:nvPr>
            <p:ph idx="1"/>
          </p:nvPr>
        </p:nvSpPr>
        <p:spPr/>
        <p:txBody>
          <a:bodyPr>
            <a:normAutofit/>
          </a:bodyPr>
          <a:lstStyle/>
          <a:p>
            <a:r>
              <a:rPr lang="en-US" sz="2400" dirty="0"/>
              <a:t>All ports on a LAN segment that are </a:t>
            </a:r>
            <a:r>
              <a:rPr lang="en-US" sz="2400" b="1" dirty="0"/>
              <a:t>not root ports </a:t>
            </a:r>
            <a:r>
              <a:rPr lang="en-US" sz="2400" dirty="0"/>
              <a:t>or </a:t>
            </a:r>
            <a:r>
              <a:rPr lang="en-US" sz="2400" b="1" dirty="0"/>
              <a:t>designated ports </a:t>
            </a:r>
            <a:r>
              <a:rPr lang="en-US" sz="2400" dirty="0"/>
              <a:t>are called </a:t>
            </a:r>
            <a:r>
              <a:rPr lang="en-US" sz="2400" b="1" dirty="0"/>
              <a:t>nondesignated</a:t>
            </a:r>
            <a:r>
              <a:rPr lang="en-US" sz="2400" dirty="0"/>
              <a:t> ports and transition to the </a:t>
            </a:r>
            <a:r>
              <a:rPr lang="en-US" sz="2400" b="1" dirty="0"/>
              <a:t>blocking state </a:t>
            </a:r>
          </a:p>
          <a:p>
            <a:pPr lvl="1"/>
            <a:r>
              <a:rPr lang="en-US" sz="2400" dirty="0"/>
              <a:t>they do not send data, so the redundant topology is logically disabled, port 2 on switch X is the </a:t>
            </a:r>
            <a:r>
              <a:rPr lang="en-US" sz="2400" b="1" dirty="0"/>
              <a:t>nondesignated</a:t>
            </a:r>
            <a:r>
              <a:rPr lang="en-US" sz="2400" dirty="0"/>
              <a:t> port, and it is in the blocking state.</a:t>
            </a:r>
          </a:p>
          <a:p>
            <a:pPr lvl="1"/>
            <a:r>
              <a:rPr lang="en-US" sz="2400" dirty="0"/>
              <a:t>Blocking ports do, however, listen for </a:t>
            </a:r>
            <a:r>
              <a:rPr lang="en-US" sz="2400" b="1" dirty="0"/>
              <a:t>BPDUs</a:t>
            </a:r>
            <a:r>
              <a:rPr lang="en-US" sz="2400" dirty="0"/>
              <a:t>.</a:t>
            </a:r>
          </a:p>
          <a:p>
            <a:endParaRPr lang="en-US" sz="2400" dirty="0"/>
          </a:p>
        </p:txBody>
      </p:sp>
      <p:sp>
        <p:nvSpPr>
          <p:cNvPr id="4" name="Slide Number Placeholder 3"/>
          <p:cNvSpPr>
            <a:spLocks noGrp="1"/>
          </p:cNvSpPr>
          <p:nvPr>
            <p:ph type="sldNum" sz="quarter" idx="12"/>
          </p:nvPr>
        </p:nvSpPr>
        <p:spPr/>
        <p:txBody>
          <a:bodyPr/>
          <a:lstStyle/>
          <a:p>
            <a:fld id="{B284B740-A5BF-4C4D-A77B-4F9523A0D067}" type="slidenum">
              <a:rPr lang="en-US" smtClean="0"/>
              <a:pPr/>
              <a:t>20</a:t>
            </a:fld>
            <a:endParaRPr lang="en-US" dirty="0"/>
          </a:p>
        </p:txBody>
      </p:sp>
      <p:pic>
        <p:nvPicPr>
          <p:cNvPr id="6" name="Picture 5">
            <a:extLst>
              <a:ext uri="{FF2B5EF4-FFF2-40B4-BE49-F238E27FC236}">
                <a16:creationId xmlns="" xmlns:a16="http://schemas.microsoft.com/office/drawing/2014/main" id="{E0A64E76-9F20-2546-AE48-32381A75E980}"/>
              </a:ext>
            </a:extLst>
          </p:cNvPr>
          <p:cNvPicPr>
            <a:picLocks noChangeAspect="1"/>
          </p:cNvPicPr>
          <p:nvPr/>
        </p:nvPicPr>
        <p:blipFill>
          <a:blip r:embed="rId2" cstate="print"/>
          <a:stretch>
            <a:fillRect/>
          </a:stretch>
        </p:blipFill>
        <p:spPr>
          <a:xfrm>
            <a:off x="1447800" y="4477188"/>
            <a:ext cx="5750639" cy="2088000"/>
          </a:xfrm>
          <a:prstGeom prst="rect">
            <a:avLst/>
          </a:prstGeom>
        </p:spPr>
      </p:pic>
    </p:spTree>
    <p:extLst>
      <p:ext uri="{BB962C8B-B14F-4D97-AF65-F5344CB8AC3E}">
        <p14:creationId xmlns="" xmlns:p14="http://schemas.microsoft.com/office/powerpoint/2010/main" val="12852523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Spanning Tree Protocol (STP)</a:t>
            </a:r>
            <a:endParaRPr lang="en-US" dirty="0"/>
          </a:p>
        </p:txBody>
      </p:sp>
      <p:sp>
        <p:nvSpPr>
          <p:cNvPr id="3" name="Content Placeholder 2"/>
          <p:cNvSpPr>
            <a:spLocks noGrp="1"/>
          </p:cNvSpPr>
          <p:nvPr>
            <p:ph idx="1"/>
          </p:nvPr>
        </p:nvSpPr>
        <p:spPr/>
        <p:txBody>
          <a:bodyPr>
            <a:normAutofit/>
          </a:bodyPr>
          <a:lstStyle/>
          <a:p>
            <a:r>
              <a:rPr lang="en-US" sz="2400" dirty="0"/>
              <a:t>If a failure happens</a:t>
            </a:r>
          </a:p>
          <a:p>
            <a:pPr lvl="1"/>
            <a:r>
              <a:rPr lang="en-US" sz="2400" dirty="0"/>
              <a:t> if a designated port or a root bridge fails </a:t>
            </a:r>
          </a:p>
          <a:p>
            <a:pPr lvl="2"/>
            <a:r>
              <a:rPr lang="en-US" dirty="0"/>
              <a:t>the switches send topology change BPDUs and recalculate the spanning tree. </a:t>
            </a:r>
          </a:p>
          <a:p>
            <a:pPr lvl="2"/>
            <a:r>
              <a:rPr lang="en-US" dirty="0"/>
              <a:t>The new spanning tree does not include the failed port or switch, and the ports that were previously blocking might now be in the forwarding state. </a:t>
            </a:r>
          </a:p>
          <a:p>
            <a:pPr lvl="2"/>
            <a:endParaRPr lang="en-US" dirty="0"/>
          </a:p>
          <a:p>
            <a:endParaRPr lang="en-US" sz="2400" dirty="0"/>
          </a:p>
        </p:txBody>
      </p:sp>
      <p:sp>
        <p:nvSpPr>
          <p:cNvPr id="4" name="Slide Number Placeholder 3"/>
          <p:cNvSpPr>
            <a:spLocks noGrp="1"/>
          </p:cNvSpPr>
          <p:nvPr>
            <p:ph type="sldNum" sz="quarter" idx="12"/>
          </p:nvPr>
        </p:nvSpPr>
        <p:spPr/>
        <p:txBody>
          <a:bodyPr/>
          <a:lstStyle/>
          <a:p>
            <a:fld id="{B284B740-A5BF-4C4D-A77B-4F9523A0D067}" type="slidenum">
              <a:rPr lang="en-US" smtClean="0"/>
              <a:pPr/>
              <a:t>21</a:t>
            </a:fld>
            <a:endParaRPr lang="en-US" dirty="0"/>
          </a:p>
        </p:txBody>
      </p:sp>
    </p:spTree>
    <p:extLst>
      <p:ext uri="{BB962C8B-B14F-4D97-AF65-F5344CB8AC3E}">
        <p14:creationId xmlns="" xmlns:p14="http://schemas.microsoft.com/office/powerpoint/2010/main" val="3334392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5BE516-3749-4140-B084-E11349CF7908}"/>
              </a:ext>
            </a:extLst>
          </p:cNvPr>
          <p:cNvSpPr>
            <a:spLocks noGrp="1"/>
          </p:cNvSpPr>
          <p:nvPr>
            <p:ph type="title"/>
          </p:nvPr>
        </p:nvSpPr>
        <p:spPr/>
        <p:txBody>
          <a:bodyPr/>
          <a:lstStyle/>
          <a:p>
            <a:r>
              <a:rPr lang="en-US" cap="small" dirty="0"/>
              <a:t>Chapter 2: Switching Design</a:t>
            </a:r>
            <a:endParaRPr lang="en-US" dirty="0"/>
          </a:p>
        </p:txBody>
      </p:sp>
      <p:sp>
        <p:nvSpPr>
          <p:cNvPr id="3" name="Content Placeholder 2">
            <a:extLst>
              <a:ext uri="{FF2B5EF4-FFF2-40B4-BE49-F238E27FC236}">
                <a16:creationId xmlns="" xmlns:a16="http://schemas.microsoft.com/office/drawing/2014/main" id="{6B3C127D-B99E-1949-92E5-31DF5414B7F8}"/>
              </a:ext>
            </a:extLst>
          </p:cNvPr>
          <p:cNvSpPr>
            <a:spLocks noGrp="1"/>
          </p:cNvSpPr>
          <p:nvPr>
            <p:ph idx="1"/>
          </p:nvPr>
        </p:nvSpPr>
        <p:spPr/>
        <p:txBody>
          <a:bodyPr>
            <a:normAutofit/>
          </a:bodyPr>
          <a:lstStyle/>
          <a:p>
            <a:r>
              <a:rPr lang="en-US" sz="2400" dirty="0"/>
              <a:t>Layer2 switching	</a:t>
            </a:r>
          </a:p>
          <a:p>
            <a:pPr lvl="1"/>
            <a:r>
              <a:rPr lang="en-US" sz="2000" dirty="0"/>
              <a:t>Multiple collision domain</a:t>
            </a:r>
          </a:p>
          <a:p>
            <a:pPr lvl="1"/>
            <a:r>
              <a:rPr lang="en-US" sz="2000" dirty="0"/>
              <a:t>The heart – MAC Address Table - CAM (Content Addressable memory)</a:t>
            </a:r>
          </a:p>
          <a:p>
            <a:pPr lvl="1"/>
            <a:r>
              <a:rPr lang="en-US" sz="2000" dirty="0"/>
              <a:t>MAC – Media Access Control </a:t>
            </a:r>
          </a:p>
          <a:p>
            <a:pPr lvl="1"/>
            <a:r>
              <a:rPr lang="en-US" sz="2000" dirty="0"/>
              <a:t>48 bit address given by manufacturer of network devices.</a:t>
            </a:r>
          </a:p>
        </p:txBody>
      </p:sp>
      <p:sp>
        <p:nvSpPr>
          <p:cNvPr id="4" name="Slide Number Placeholder 3">
            <a:extLst>
              <a:ext uri="{FF2B5EF4-FFF2-40B4-BE49-F238E27FC236}">
                <a16:creationId xmlns="" xmlns:a16="http://schemas.microsoft.com/office/drawing/2014/main" id="{810815E1-D275-6844-9046-A35E060390CB}"/>
              </a:ext>
            </a:extLst>
          </p:cNvPr>
          <p:cNvSpPr>
            <a:spLocks noGrp="1"/>
          </p:cNvSpPr>
          <p:nvPr>
            <p:ph type="sldNum" sz="quarter" idx="12"/>
          </p:nvPr>
        </p:nvSpPr>
        <p:spPr/>
        <p:txBody>
          <a:bodyPr/>
          <a:lstStyle/>
          <a:p>
            <a:fld id="{B6F15528-21DE-4FAA-801E-634DDDAF4B2B}" type="slidenum">
              <a:rPr lang="en-US" smtClean="0"/>
              <a:pPr/>
              <a:t>3</a:t>
            </a:fld>
            <a:r>
              <a:rPr lang="en-US"/>
              <a:t> </a:t>
            </a:r>
            <a:endParaRPr lang="en-US" dirty="0"/>
          </a:p>
        </p:txBody>
      </p:sp>
    </p:spTree>
    <p:extLst>
      <p:ext uri="{BB962C8B-B14F-4D97-AF65-F5344CB8AC3E}">
        <p14:creationId xmlns="" xmlns:p14="http://schemas.microsoft.com/office/powerpoint/2010/main" val="3076297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AE22E17-98F7-6E48-BFEE-2629D78F2332}"/>
              </a:ext>
            </a:extLst>
          </p:cNvPr>
          <p:cNvSpPr>
            <a:spLocks noGrp="1"/>
          </p:cNvSpPr>
          <p:nvPr>
            <p:ph type="title"/>
          </p:nvPr>
        </p:nvSpPr>
        <p:spPr/>
        <p:txBody>
          <a:bodyPr/>
          <a:lstStyle/>
          <a:p>
            <a:r>
              <a:rPr lang="en-US" cap="small" dirty="0"/>
              <a:t>Switching Design</a:t>
            </a:r>
            <a:endParaRPr lang="en-US" dirty="0"/>
          </a:p>
        </p:txBody>
      </p:sp>
      <p:pic>
        <p:nvPicPr>
          <p:cNvPr id="5" name="Content Placeholder 4">
            <a:extLst>
              <a:ext uri="{FF2B5EF4-FFF2-40B4-BE49-F238E27FC236}">
                <a16:creationId xmlns="" xmlns:a16="http://schemas.microsoft.com/office/drawing/2014/main" id="{807BDE38-0886-CE4E-A59C-028D313B3FA6}"/>
              </a:ext>
            </a:extLst>
          </p:cNvPr>
          <p:cNvPicPr>
            <a:picLocks noGrp="1" noChangeAspect="1"/>
          </p:cNvPicPr>
          <p:nvPr>
            <p:ph idx="1"/>
          </p:nvPr>
        </p:nvPicPr>
        <p:blipFill>
          <a:blip r:embed="rId2"/>
          <a:stretch>
            <a:fillRect/>
          </a:stretch>
        </p:blipFill>
        <p:spPr>
          <a:xfrm>
            <a:off x="685800" y="1600200"/>
            <a:ext cx="5720443" cy="4525963"/>
          </a:xfrm>
          <a:prstGeom prst="rect">
            <a:avLst/>
          </a:prstGeom>
        </p:spPr>
      </p:pic>
      <p:sp>
        <p:nvSpPr>
          <p:cNvPr id="4" name="Slide Number Placeholder 3">
            <a:extLst>
              <a:ext uri="{FF2B5EF4-FFF2-40B4-BE49-F238E27FC236}">
                <a16:creationId xmlns="" xmlns:a16="http://schemas.microsoft.com/office/drawing/2014/main" id="{1A598D10-4095-4949-A189-1D611F9F6C8D}"/>
              </a:ext>
            </a:extLst>
          </p:cNvPr>
          <p:cNvSpPr>
            <a:spLocks noGrp="1"/>
          </p:cNvSpPr>
          <p:nvPr>
            <p:ph type="sldNum" sz="quarter" idx="12"/>
          </p:nvPr>
        </p:nvSpPr>
        <p:spPr/>
        <p:txBody>
          <a:bodyPr/>
          <a:lstStyle/>
          <a:p>
            <a:fld id="{B6F15528-21DE-4FAA-801E-634DDDAF4B2B}" type="slidenum">
              <a:rPr lang="en-US" smtClean="0"/>
              <a:pPr/>
              <a:t>4</a:t>
            </a:fld>
            <a:r>
              <a:rPr lang="en-US"/>
              <a:t> </a:t>
            </a:r>
            <a:endParaRPr lang="en-US" dirty="0"/>
          </a:p>
        </p:txBody>
      </p:sp>
      <p:graphicFrame>
        <p:nvGraphicFramePr>
          <p:cNvPr id="11" name="Table 10">
            <a:extLst>
              <a:ext uri="{FF2B5EF4-FFF2-40B4-BE49-F238E27FC236}">
                <a16:creationId xmlns="" xmlns:a16="http://schemas.microsoft.com/office/drawing/2014/main" id="{640097FE-9839-1241-89FA-E3F83B0C318C}"/>
              </a:ext>
            </a:extLst>
          </p:cNvPr>
          <p:cNvGraphicFramePr>
            <a:graphicFrameLocks noGrp="1"/>
          </p:cNvGraphicFramePr>
          <p:nvPr>
            <p:extLst>
              <p:ext uri="{D42A27DB-BD31-4B8C-83A1-F6EECF244321}">
                <p14:modId xmlns="" xmlns:p14="http://schemas.microsoft.com/office/powerpoint/2010/main" val="1167203659"/>
              </p:ext>
            </p:extLst>
          </p:nvPr>
        </p:nvGraphicFramePr>
        <p:xfrm>
          <a:off x="2743200" y="767556"/>
          <a:ext cx="3513661" cy="370840"/>
        </p:xfrm>
        <a:graphic>
          <a:graphicData uri="http://schemas.openxmlformats.org/drawingml/2006/table">
            <a:tbl>
              <a:tblPr firstRow="1" bandRow="1">
                <a:tableStyleId>{5940675A-B579-460E-94D1-54222C63F5DA}</a:tableStyleId>
              </a:tblPr>
              <a:tblGrid>
                <a:gridCol w="878205">
                  <a:extLst>
                    <a:ext uri="{9D8B030D-6E8A-4147-A177-3AD203B41FA5}">
                      <a16:colId xmlns="" xmlns:a16="http://schemas.microsoft.com/office/drawing/2014/main" val="1376696784"/>
                    </a:ext>
                  </a:extLst>
                </a:gridCol>
                <a:gridCol w="1102043">
                  <a:extLst>
                    <a:ext uri="{9D8B030D-6E8A-4147-A177-3AD203B41FA5}">
                      <a16:colId xmlns="" xmlns:a16="http://schemas.microsoft.com/office/drawing/2014/main" val="2425215462"/>
                    </a:ext>
                  </a:extLst>
                </a:gridCol>
                <a:gridCol w="1533413">
                  <a:extLst>
                    <a:ext uri="{9D8B030D-6E8A-4147-A177-3AD203B41FA5}">
                      <a16:colId xmlns="" xmlns:a16="http://schemas.microsoft.com/office/drawing/2014/main" val="1681982551"/>
                    </a:ext>
                  </a:extLst>
                </a:gridCol>
              </a:tblGrid>
              <a:tr h="370840">
                <a:tc>
                  <a:txBody>
                    <a:bodyPr/>
                    <a:lstStyle/>
                    <a:p>
                      <a:r>
                        <a:rPr lang="en-US" sz="1050" dirty="0"/>
                        <a:t>Source MAC</a:t>
                      </a:r>
                    </a:p>
                  </a:txBody>
                  <a:tcPr anchor="ctr">
                    <a:solidFill>
                      <a:schemeClr val="accent1">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t>Destination Mac</a:t>
                      </a:r>
                    </a:p>
                  </a:txBody>
                  <a:tcPr anchor="ctr">
                    <a:solidFill>
                      <a:schemeClr val="accent1">
                        <a:lumMod val="60000"/>
                        <a:lumOff val="40000"/>
                      </a:schemeClr>
                    </a:solidFill>
                  </a:tcPr>
                </a:tc>
                <a:tc>
                  <a:txBody>
                    <a:bodyPr/>
                    <a:lstStyle/>
                    <a:p>
                      <a:pPr algn="ctr"/>
                      <a:r>
                        <a:rPr lang="en-US" sz="1050" dirty="0"/>
                        <a:t>Other Info.</a:t>
                      </a:r>
                    </a:p>
                  </a:txBody>
                  <a:tcPr anchor="ctr">
                    <a:solidFill>
                      <a:schemeClr val="accent1">
                        <a:lumMod val="60000"/>
                        <a:lumOff val="40000"/>
                      </a:schemeClr>
                    </a:solidFill>
                  </a:tcPr>
                </a:tc>
                <a:extLst>
                  <a:ext uri="{0D108BD9-81ED-4DB2-BD59-A6C34878D82A}">
                    <a16:rowId xmlns="" xmlns:a16="http://schemas.microsoft.com/office/drawing/2014/main" val="824664598"/>
                  </a:ext>
                </a:extLst>
              </a:tr>
            </a:tbl>
          </a:graphicData>
        </a:graphic>
      </p:graphicFrame>
      <p:graphicFrame>
        <p:nvGraphicFramePr>
          <p:cNvPr id="12" name="Table 11">
            <a:extLst>
              <a:ext uri="{FF2B5EF4-FFF2-40B4-BE49-F238E27FC236}">
                <a16:creationId xmlns="" xmlns:a16="http://schemas.microsoft.com/office/drawing/2014/main" id="{556C0ABD-9026-CE4D-820E-824C8BF9B6DD}"/>
              </a:ext>
            </a:extLst>
          </p:cNvPr>
          <p:cNvGraphicFramePr>
            <a:graphicFrameLocks noGrp="1"/>
          </p:cNvGraphicFramePr>
          <p:nvPr>
            <p:extLst>
              <p:ext uri="{D42A27DB-BD31-4B8C-83A1-F6EECF244321}">
                <p14:modId xmlns="" xmlns:p14="http://schemas.microsoft.com/office/powerpoint/2010/main" val="654690679"/>
              </p:ext>
            </p:extLst>
          </p:nvPr>
        </p:nvGraphicFramePr>
        <p:xfrm>
          <a:off x="2743200" y="396716"/>
          <a:ext cx="3513661" cy="370840"/>
        </p:xfrm>
        <a:graphic>
          <a:graphicData uri="http://schemas.openxmlformats.org/drawingml/2006/table">
            <a:tbl>
              <a:tblPr firstRow="1" bandRow="1">
                <a:tableStyleId>{5940675A-B579-460E-94D1-54222C63F5DA}</a:tableStyleId>
              </a:tblPr>
              <a:tblGrid>
                <a:gridCol w="878205">
                  <a:extLst>
                    <a:ext uri="{9D8B030D-6E8A-4147-A177-3AD203B41FA5}">
                      <a16:colId xmlns="" xmlns:a16="http://schemas.microsoft.com/office/drawing/2014/main" val="1376696784"/>
                    </a:ext>
                  </a:extLst>
                </a:gridCol>
                <a:gridCol w="1102043">
                  <a:extLst>
                    <a:ext uri="{9D8B030D-6E8A-4147-A177-3AD203B41FA5}">
                      <a16:colId xmlns="" xmlns:a16="http://schemas.microsoft.com/office/drawing/2014/main" val="2425215462"/>
                    </a:ext>
                  </a:extLst>
                </a:gridCol>
                <a:gridCol w="1533413">
                  <a:extLst>
                    <a:ext uri="{9D8B030D-6E8A-4147-A177-3AD203B41FA5}">
                      <a16:colId xmlns="" xmlns:a16="http://schemas.microsoft.com/office/drawing/2014/main" val="1681982551"/>
                    </a:ext>
                  </a:extLst>
                </a:gridCol>
              </a:tblGrid>
              <a:tr h="370840">
                <a:tc>
                  <a:txBody>
                    <a:bodyPr/>
                    <a:lstStyle/>
                    <a:p>
                      <a:r>
                        <a:rPr lang="en-US" sz="1050" dirty="0"/>
                        <a:t>Source IP</a:t>
                      </a:r>
                    </a:p>
                  </a:txBody>
                  <a:tcPr anchor="ctr">
                    <a:solidFill>
                      <a:schemeClr val="bg2">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t>Destination IP</a:t>
                      </a:r>
                    </a:p>
                  </a:txBody>
                  <a:tcPr anchor="ctr">
                    <a:solidFill>
                      <a:schemeClr val="bg2">
                        <a:lumMod val="90000"/>
                      </a:schemeClr>
                    </a:solidFill>
                  </a:tcPr>
                </a:tc>
                <a:tc>
                  <a:txBody>
                    <a:bodyPr/>
                    <a:lstStyle/>
                    <a:p>
                      <a:pPr algn="ctr"/>
                      <a:r>
                        <a:rPr lang="en-US" sz="1050" dirty="0"/>
                        <a:t>Other Info.</a:t>
                      </a:r>
                    </a:p>
                  </a:txBody>
                  <a:tcPr anchor="ctr">
                    <a:solidFill>
                      <a:schemeClr val="bg2">
                        <a:lumMod val="90000"/>
                      </a:schemeClr>
                    </a:solidFill>
                  </a:tcPr>
                </a:tc>
                <a:extLst>
                  <a:ext uri="{0D108BD9-81ED-4DB2-BD59-A6C34878D82A}">
                    <a16:rowId xmlns="" xmlns:a16="http://schemas.microsoft.com/office/drawing/2014/main" val="824664598"/>
                  </a:ext>
                </a:extLst>
              </a:tr>
            </a:tbl>
          </a:graphicData>
        </a:graphic>
      </p:graphicFrame>
      <p:sp>
        <p:nvSpPr>
          <p:cNvPr id="14" name="TextBox 13">
            <a:extLst>
              <a:ext uri="{FF2B5EF4-FFF2-40B4-BE49-F238E27FC236}">
                <a16:creationId xmlns="" xmlns:a16="http://schemas.microsoft.com/office/drawing/2014/main" id="{22EFB205-C8C5-CC46-8DDA-B3C52C7EC664}"/>
              </a:ext>
            </a:extLst>
          </p:cNvPr>
          <p:cNvSpPr txBox="1"/>
          <p:nvPr/>
        </p:nvSpPr>
        <p:spPr>
          <a:xfrm>
            <a:off x="5791200" y="1600200"/>
            <a:ext cx="3179378" cy="3693319"/>
          </a:xfrm>
          <a:prstGeom prst="rect">
            <a:avLst/>
          </a:prstGeom>
          <a:noFill/>
        </p:spPr>
        <p:txBody>
          <a:bodyPr wrap="square" rtlCol="0">
            <a:spAutoFit/>
          </a:bodyPr>
          <a:lstStyle/>
          <a:p>
            <a:pPr marL="285750" indent="-285750">
              <a:buFont typeface="Courier New" panose="02070309020205020404" pitchFamily="49" charset="0"/>
              <a:buChar char="o"/>
            </a:pPr>
            <a:r>
              <a:rPr lang="en-US" dirty="0"/>
              <a:t>A wants to Send D</a:t>
            </a:r>
          </a:p>
          <a:p>
            <a:pPr marL="285750" indent="-285750">
              <a:buFont typeface="Courier New" panose="02070309020205020404" pitchFamily="49" charset="0"/>
              <a:buChar char="o"/>
            </a:pPr>
            <a:r>
              <a:rPr lang="en-US" dirty="0"/>
              <a:t>A creates a frame for D</a:t>
            </a:r>
          </a:p>
          <a:p>
            <a:pPr marL="285750" indent="-285750">
              <a:buFont typeface="Courier New" panose="02070309020205020404" pitchFamily="49" charset="0"/>
              <a:buChar char="o"/>
            </a:pPr>
            <a:r>
              <a:rPr lang="en-US" dirty="0"/>
              <a:t>Layer 2 – Source and destination MAC Address</a:t>
            </a:r>
          </a:p>
          <a:p>
            <a:pPr marL="285750" indent="-285750">
              <a:buFont typeface="Courier New" panose="02070309020205020404" pitchFamily="49" charset="0"/>
              <a:buChar char="o"/>
            </a:pPr>
            <a:r>
              <a:rPr lang="en-US" dirty="0"/>
              <a:t>Sends the frame </a:t>
            </a:r>
          </a:p>
          <a:p>
            <a:pPr marL="285750" indent="-285750">
              <a:buFont typeface="Courier New" panose="02070309020205020404" pitchFamily="49" charset="0"/>
              <a:buChar char="o"/>
            </a:pPr>
            <a:r>
              <a:rPr lang="en-US" dirty="0"/>
              <a:t>Frame received @ port1</a:t>
            </a:r>
          </a:p>
          <a:p>
            <a:pPr marL="285750" indent="-285750">
              <a:buFont typeface="Courier New" panose="02070309020205020404" pitchFamily="49" charset="0"/>
              <a:buChar char="o"/>
            </a:pPr>
            <a:r>
              <a:rPr lang="en-US" dirty="0"/>
              <a:t>1</a:t>
            </a:r>
            <a:r>
              <a:rPr lang="en-US" baseline="30000" dirty="0"/>
              <a:t>st</a:t>
            </a:r>
            <a:r>
              <a:rPr lang="en-US" dirty="0"/>
              <a:t> time switch’s MAC table empty – it forwards to all ports.</a:t>
            </a:r>
          </a:p>
          <a:p>
            <a:pPr marL="285750" indent="-285750">
              <a:buFont typeface="Courier New" panose="02070309020205020404" pitchFamily="49" charset="0"/>
              <a:buChar char="o"/>
            </a:pPr>
            <a:r>
              <a:rPr lang="en-US" dirty="0"/>
              <a:t>Only D response – Hence the switch learn about MAC of port 4</a:t>
            </a:r>
          </a:p>
          <a:p>
            <a:pPr marL="285750" indent="-285750">
              <a:buFont typeface="Courier New" panose="02070309020205020404" pitchFamily="49" charset="0"/>
              <a:buChar char="o"/>
            </a:pPr>
            <a:endParaRPr lang="en-US" dirty="0"/>
          </a:p>
        </p:txBody>
      </p:sp>
      <p:pic>
        <p:nvPicPr>
          <p:cNvPr id="16" name="Picture 15">
            <a:extLst>
              <a:ext uri="{FF2B5EF4-FFF2-40B4-BE49-F238E27FC236}">
                <a16:creationId xmlns="" xmlns:a16="http://schemas.microsoft.com/office/drawing/2014/main" id="{C230632A-9E89-2045-A029-127E470FCD4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752600" y="1637400"/>
            <a:ext cx="4080567" cy="1944000"/>
          </a:xfrm>
          <a:prstGeom prst="rect">
            <a:avLst/>
          </a:prstGeom>
          <a:solidFill>
            <a:schemeClr val="bg1"/>
          </a:solidFill>
        </p:spPr>
      </p:pic>
      <p:sp>
        <p:nvSpPr>
          <p:cNvPr id="20" name="TextBox 19">
            <a:extLst>
              <a:ext uri="{FF2B5EF4-FFF2-40B4-BE49-F238E27FC236}">
                <a16:creationId xmlns="" xmlns:a16="http://schemas.microsoft.com/office/drawing/2014/main" id="{1CA63F78-0A20-024B-A6E6-E1DB3DD49DCC}"/>
              </a:ext>
            </a:extLst>
          </p:cNvPr>
          <p:cNvSpPr txBox="1"/>
          <p:nvPr/>
        </p:nvSpPr>
        <p:spPr>
          <a:xfrm>
            <a:off x="281730" y="522972"/>
            <a:ext cx="2045240" cy="646331"/>
          </a:xfrm>
          <a:prstGeom prst="rect">
            <a:avLst/>
          </a:prstGeom>
          <a:noFill/>
        </p:spPr>
        <p:txBody>
          <a:bodyPr wrap="none" rtlCol="0">
            <a:spAutoFit/>
          </a:bodyPr>
          <a:lstStyle/>
          <a:p>
            <a:pPr marL="285750" indent="-285750">
              <a:buFont typeface="Arial" panose="020B0604020202020204" pitchFamily="34" charset="0"/>
              <a:buChar char="•"/>
            </a:pPr>
            <a:r>
              <a:rPr lang="en-US" dirty="0"/>
              <a:t>Learning Process</a:t>
            </a:r>
          </a:p>
          <a:p>
            <a:pPr marL="285750" indent="-285750">
              <a:buFont typeface="Arial" panose="020B0604020202020204" pitchFamily="34" charset="0"/>
              <a:buChar char="•"/>
            </a:pPr>
            <a:r>
              <a:rPr lang="en-US" dirty="0"/>
              <a:t>Filtering Process</a:t>
            </a:r>
          </a:p>
        </p:txBody>
      </p:sp>
    </p:spTree>
    <p:extLst>
      <p:ext uri="{BB962C8B-B14F-4D97-AF65-F5344CB8AC3E}">
        <p14:creationId xmlns="" xmlns:p14="http://schemas.microsoft.com/office/powerpoint/2010/main" val="1567320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
                                            <p:txEl>
                                              <p:pRg st="5" end="5"/>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
                                            <p:txEl>
                                              <p:pRg st="6" end="6"/>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0364C3A-6D8A-CF49-91BD-05FCB1F0409C}"/>
              </a:ext>
            </a:extLst>
          </p:cNvPr>
          <p:cNvSpPr>
            <a:spLocks noGrp="1"/>
          </p:cNvSpPr>
          <p:nvPr>
            <p:ph type="title"/>
          </p:nvPr>
        </p:nvSpPr>
        <p:spPr/>
        <p:txBody>
          <a:bodyPr/>
          <a:lstStyle/>
          <a:p>
            <a:r>
              <a:rPr lang="en-US" cap="small" dirty="0"/>
              <a:t>Switching Design</a:t>
            </a:r>
            <a:endParaRPr lang="en-US" dirty="0"/>
          </a:p>
        </p:txBody>
      </p:sp>
      <p:sp>
        <p:nvSpPr>
          <p:cNvPr id="3" name="Content Placeholder 2">
            <a:extLst>
              <a:ext uri="{FF2B5EF4-FFF2-40B4-BE49-F238E27FC236}">
                <a16:creationId xmlns="" xmlns:a16="http://schemas.microsoft.com/office/drawing/2014/main" id="{211C6F66-3AEB-374B-8464-8EB8DCE15D76}"/>
              </a:ext>
            </a:extLst>
          </p:cNvPr>
          <p:cNvSpPr>
            <a:spLocks noGrp="1"/>
          </p:cNvSpPr>
          <p:nvPr>
            <p:ph idx="1"/>
          </p:nvPr>
        </p:nvSpPr>
        <p:spPr/>
        <p:txBody>
          <a:bodyPr>
            <a:normAutofit/>
          </a:bodyPr>
          <a:lstStyle/>
          <a:p>
            <a:r>
              <a:rPr lang="en-US" sz="2400" dirty="0"/>
              <a:t> The MAC address table is kept in the switch’s memory and has a finite size</a:t>
            </a:r>
          </a:p>
          <a:p>
            <a:r>
              <a:rPr lang="en-US" sz="2400" dirty="0"/>
              <a:t> The Cisco Catalyst 2950 switch defaults to a 300-second timeout.</a:t>
            </a:r>
          </a:p>
          <a:p>
            <a:endParaRPr lang="en-US" sz="2400" dirty="0"/>
          </a:p>
        </p:txBody>
      </p:sp>
      <p:sp>
        <p:nvSpPr>
          <p:cNvPr id="4" name="Slide Number Placeholder 3">
            <a:extLst>
              <a:ext uri="{FF2B5EF4-FFF2-40B4-BE49-F238E27FC236}">
                <a16:creationId xmlns="" xmlns:a16="http://schemas.microsoft.com/office/drawing/2014/main" id="{5E9C5DE1-8DBA-C64F-AEF0-670B4B9A2CF8}"/>
              </a:ext>
            </a:extLst>
          </p:cNvPr>
          <p:cNvSpPr>
            <a:spLocks noGrp="1"/>
          </p:cNvSpPr>
          <p:nvPr>
            <p:ph type="sldNum" sz="quarter" idx="12"/>
          </p:nvPr>
        </p:nvSpPr>
        <p:spPr/>
        <p:txBody>
          <a:bodyPr/>
          <a:lstStyle/>
          <a:p>
            <a:fld id="{B6F15528-21DE-4FAA-801E-634DDDAF4B2B}" type="slidenum">
              <a:rPr lang="en-US" smtClean="0"/>
              <a:pPr/>
              <a:t>5</a:t>
            </a:fld>
            <a:r>
              <a:rPr lang="en-US"/>
              <a:t> </a:t>
            </a:r>
            <a:endParaRPr lang="en-US" dirty="0"/>
          </a:p>
        </p:txBody>
      </p:sp>
    </p:spTree>
    <p:extLst>
      <p:ext uri="{BB962C8B-B14F-4D97-AF65-F5344CB8AC3E}">
        <p14:creationId xmlns="" xmlns:p14="http://schemas.microsoft.com/office/powerpoint/2010/main" val="614903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18C7EBE-4F97-4B45-9F50-AB2F8CEE65F1}"/>
              </a:ext>
            </a:extLst>
          </p:cNvPr>
          <p:cNvSpPr>
            <a:spLocks noGrp="1"/>
          </p:cNvSpPr>
          <p:nvPr>
            <p:ph type="title"/>
          </p:nvPr>
        </p:nvSpPr>
        <p:spPr/>
        <p:txBody>
          <a:bodyPr/>
          <a:lstStyle/>
          <a:p>
            <a:r>
              <a:rPr lang="en-US" cap="small" dirty="0"/>
              <a:t>Switching Design</a:t>
            </a:r>
            <a:endParaRPr lang="en-US" dirty="0"/>
          </a:p>
        </p:txBody>
      </p:sp>
      <p:sp>
        <p:nvSpPr>
          <p:cNvPr id="3" name="Content Placeholder 2">
            <a:extLst>
              <a:ext uri="{FF2B5EF4-FFF2-40B4-BE49-F238E27FC236}">
                <a16:creationId xmlns="" xmlns:a16="http://schemas.microsoft.com/office/drawing/2014/main" id="{26802BAF-98C9-C846-9BCD-0F2B96B928DF}"/>
              </a:ext>
            </a:extLst>
          </p:cNvPr>
          <p:cNvSpPr>
            <a:spLocks noGrp="1"/>
          </p:cNvSpPr>
          <p:nvPr>
            <p:ph idx="1"/>
          </p:nvPr>
        </p:nvSpPr>
        <p:spPr/>
        <p:txBody>
          <a:bodyPr>
            <a:normAutofit/>
          </a:bodyPr>
          <a:lstStyle/>
          <a:p>
            <a:pPr algn="just"/>
            <a:r>
              <a:rPr lang="en-US" sz="2400" dirty="0"/>
              <a:t>Layer 3 Switching:</a:t>
            </a:r>
          </a:p>
          <a:p>
            <a:pPr lvl="1" algn="just"/>
            <a:r>
              <a:rPr lang="en-US" sz="2400" dirty="0"/>
              <a:t>… is really a </a:t>
            </a:r>
            <a:r>
              <a:rPr lang="en-US" sz="2400" b="1" dirty="0"/>
              <a:t>router</a:t>
            </a:r>
            <a:r>
              <a:rPr lang="en-US" sz="2400" dirty="0"/>
              <a:t> with some of the functions implemented in </a:t>
            </a:r>
            <a:r>
              <a:rPr lang="en-US" sz="2400" b="1" dirty="0"/>
              <a:t>hardware</a:t>
            </a:r>
            <a:r>
              <a:rPr lang="en-US" sz="2400" dirty="0"/>
              <a:t> to improve performance. </a:t>
            </a:r>
          </a:p>
          <a:p>
            <a:pPr lvl="1" algn="just"/>
            <a:r>
              <a:rPr lang="en-US" sz="2400" dirty="0"/>
              <a:t>In other words, some of the OSI model network layer routing functions are performed in high-performance ASICs rather than in software.</a:t>
            </a:r>
          </a:p>
          <a:p>
            <a:pPr lvl="1" algn="just"/>
            <a:endParaRPr lang="en-US" sz="2400" dirty="0"/>
          </a:p>
          <a:p>
            <a:pPr algn="just"/>
            <a:endParaRPr lang="en-US" sz="2400" dirty="0"/>
          </a:p>
        </p:txBody>
      </p:sp>
      <p:sp>
        <p:nvSpPr>
          <p:cNvPr id="4" name="Slide Number Placeholder 3">
            <a:extLst>
              <a:ext uri="{FF2B5EF4-FFF2-40B4-BE49-F238E27FC236}">
                <a16:creationId xmlns="" xmlns:a16="http://schemas.microsoft.com/office/drawing/2014/main" id="{C35DE2A4-7103-E541-8DB7-A444DF42601D}"/>
              </a:ext>
            </a:extLst>
          </p:cNvPr>
          <p:cNvSpPr>
            <a:spLocks noGrp="1"/>
          </p:cNvSpPr>
          <p:nvPr>
            <p:ph type="sldNum" sz="quarter" idx="12"/>
          </p:nvPr>
        </p:nvSpPr>
        <p:spPr/>
        <p:txBody>
          <a:bodyPr/>
          <a:lstStyle/>
          <a:p>
            <a:fld id="{B6F15528-21DE-4FAA-801E-634DDDAF4B2B}" type="slidenum">
              <a:rPr lang="en-US" smtClean="0"/>
              <a:pPr/>
              <a:t>6</a:t>
            </a:fld>
            <a:r>
              <a:rPr lang="en-US"/>
              <a:t> </a:t>
            </a:r>
            <a:endParaRPr lang="en-US" dirty="0"/>
          </a:p>
        </p:txBody>
      </p:sp>
    </p:spTree>
    <p:extLst>
      <p:ext uri="{BB962C8B-B14F-4D97-AF65-F5344CB8AC3E}">
        <p14:creationId xmlns="" xmlns:p14="http://schemas.microsoft.com/office/powerpoint/2010/main" val="932136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3EADAEB-2679-E545-96FF-BB9B958130D9}"/>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 xmlns:a16="http://schemas.microsoft.com/office/drawing/2014/main" id="{43286DE0-84B3-7C4D-91F7-46543EA6A319}"/>
              </a:ext>
            </a:extLst>
          </p:cNvPr>
          <p:cNvSpPr>
            <a:spLocks noGrp="1"/>
          </p:cNvSpPr>
          <p:nvPr>
            <p:ph type="sldNum" sz="quarter" idx="12"/>
          </p:nvPr>
        </p:nvSpPr>
        <p:spPr/>
        <p:txBody>
          <a:bodyPr/>
          <a:lstStyle/>
          <a:p>
            <a:fld id="{B6F15528-21DE-4FAA-801E-634DDDAF4B2B}" type="slidenum">
              <a:rPr lang="en-US" smtClean="0"/>
              <a:pPr/>
              <a:t>7</a:t>
            </a:fld>
            <a:r>
              <a:rPr lang="en-US"/>
              <a:t> </a:t>
            </a:r>
            <a:endParaRPr lang="en-US" dirty="0"/>
          </a:p>
        </p:txBody>
      </p:sp>
      <p:pic>
        <p:nvPicPr>
          <p:cNvPr id="6" name="Content Placeholder 4">
            <a:extLst>
              <a:ext uri="{FF2B5EF4-FFF2-40B4-BE49-F238E27FC236}">
                <a16:creationId xmlns="" xmlns:a16="http://schemas.microsoft.com/office/drawing/2014/main" id="{B04E75AA-F727-2C4A-9A2D-4093B2AB7CFB}"/>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459700" y="1710531"/>
            <a:ext cx="6617500" cy="4385469"/>
          </a:xfrm>
          <a:prstGeom prst="rect">
            <a:avLst/>
          </a:prstGeom>
          <a:solidFill>
            <a:schemeClr val="bg1"/>
          </a:solidFill>
        </p:spPr>
      </p:pic>
      <p:pic>
        <p:nvPicPr>
          <p:cNvPr id="9" name="Picture 8">
            <a:extLst>
              <a:ext uri="{FF2B5EF4-FFF2-40B4-BE49-F238E27FC236}">
                <a16:creationId xmlns="" xmlns:a16="http://schemas.microsoft.com/office/drawing/2014/main" id="{3BC37C9A-8A4D-F240-A908-FFF00FE749C2}"/>
              </a:ext>
            </a:extLst>
          </p:cNvPr>
          <p:cNvPicPr>
            <a:picLocks noChangeAspect="1"/>
          </p:cNvPicPr>
          <p:nvPr/>
        </p:nvPicPr>
        <p:blipFill rotWithShape="1">
          <a:blip r:embed="rId3" cstate="print"/>
          <a:srcRect r="9701"/>
          <a:stretch/>
        </p:blipFill>
        <p:spPr>
          <a:xfrm>
            <a:off x="3212300" y="3386931"/>
            <a:ext cx="1447800" cy="1125756"/>
          </a:xfrm>
          <a:prstGeom prst="rect">
            <a:avLst/>
          </a:prstGeom>
        </p:spPr>
      </p:pic>
    </p:spTree>
    <p:extLst>
      <p:ext uri="{BB962C8B-B14F-4D97-AF65-F5344CB8AC3E}">
        <p14:creationId xmlns="" xmlns:p14="http://schemas.microsoft.com/office/powerpoint/2010/main" val="3071417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22F58C0-B2E8-104A-99C7-F8842ED06560}"/>
              </a:ext>
            </a:extLst>
          </p:cNvPr>
          <p:cNvSpPr>
            <a:spLocks noGrp="1"/>
          </p:cNvSpPr>
          <p:nvPr>
            <p:ph type="sldNum" sz="quarter" idx="12"/>
          </p:nvPr>
        </p:nvSpPr>
        <p:spPr/>
        <p:txBody>
          <a:bodyPr/>
          <a:lstStyle/>
          <a:p>
            <a:fld id="{B6F15528-21DE-4FAA-801E-634DDDAF4B2B}" type="slidenum">
              <a:rPr lang="en-US" smtClean="0"/>
              <a:pPr/>
              <a:t>8</a:t>
            </a:fld>
            <a:r>
              <a:rPr lang="en-US"/>
              <a:t> </a:t>
            </a:r>
            <a:endParaRPr lang="en-US" dirty="0"/>
          </a:p>
        </p:txBody>
      </p:sp>
      <p:sp>
        <p:nvSpPr>
          <p:cNvPr id="10" name="Rectangle 9">
            <a:extLst>
              <a:ext uri="{FF2B5EF4-FFF2-40B4-BE49-F238E27FC236}">
                <a16:creationId xmlns="" xmlns:a16="http://schemas.microsoft.com/office/drawing/2014/main" id="{5F397FCD-7908-E34D-894F-8214C40D9FDF}"/>
              </a:ext>
            </a:extLst>
          </p:cNvPr>
          <p:cNvSpPr/>
          <p:nvPr/>
        </p:nvSpPr>
        <p:spPr>
          <a:xfrm>
            <a:off x="609600" y="708273"/>
            <a:ext cx="3429000" cy="4893647"/>
          </a:xfrm>
          <a:prstGeom prst="rect">
            <a:avLst/>
          </a:prstGeom>
        </p:spPr>
        <p:txBody>
          <a:bodyPr wrap="square">
            <a:spAutoFit/>
          </a:bodyPr>
          <a:lstStyle/>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Learning routes and keeping the best path to each destination in a routing table.</a:t>
            </a:r>
          </a:p>
          <a:p>
            <a:pPr marL="342900" indent="-342900" algn="just">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endParaRPr lang="en-US" sz="24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Determining the best path that each packet should take to get to its destination, by comparing the destination address to the routing table.</a:t>
            </a:r>
          </a:p>
        </p:txBody>
      </p:sp>
      <p:pic>
        <p:nvPicPr>
          <p:cNvPr id="15" name="Picture 14">
            <a:extLst>
              <a:ext uri="{FF2B5EF4-FFF2-40B4-BE49-F238E27FC236}">
                <a16:creationId xmlns="" xmlns:a16="http://schemas.microsoft.com/office/drawing/2014/main" id="{F4614B54-7445-EC48-A3DC-1EDF0A92DDD5}"/>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4151050" y="1695450"/>
            <a:ext cx="4804300" cy="3181350"/>
          </a:xfrm>
          <a:prstGeom prst="rect">
            <a:avLst/>
          </a:prstGeom>
        </p:spPr>
      </p:pic>
    </p:spTree>
    <p:extLst>
      <p:ext uri="{BB962C8B-B14F-4D97-AF65-F5344CB8AC3E}">
        <p14:creationId xmlns="" xmlns:p14="http://schemas.microsoft.com/office/powerpoint/2010/main" val="2652187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22F58C0-B2E8-104A-99C7-F8842ED06560}"/>
              </a:ext>
            </a:extLst>
          </p:cNvPr>
          <p:cNvSpPr>
            <a:spLocks noGrp="1"/>
          </p:cNvSpPr>
          <p:nvPr>
            <p:ph type="sldNum" sz="quarter" idx="12"/>
          </p:nvPr>
        </p:nvSpPr>
        <p:spPr/>
        <p:txBody>
          <a:bodyPr/>
          <a:lstStyle/>
          <a:p>
            <a:fld id="{B6F15528-21DE-4FAA-801E-634DDDAF4B2B}" type="slidenum">
              <a:rPr lang="en-US" smtClean="0"/>
              <a:pPr/>
              <a:t>9</a:t>
            </a:fld>
            <a:r>
              <a:rPr lang="en-US"/>
              <a:t> </a:t>
            </a:r>
            <a:endParaRPr lang="en-US" dirty="0"/>
          </a:p>
        </p:txBody>
      </p:sp>
      <p:sp>
        <p:nvSpPr>
          <p:cNvPr id="10" name="Rectangle 9">
            <a:extLst>
              <a:ext uri="{FF2B5EF4-FFF2-40B4-BE49-F238E27FC236}">
                <a16:creationId xmlns="" xmlns:a16="http://schemas.microsoft.com/office/drawing/2014/main" id="{5F397FCD-7908-E34D-894F-8214C40D9FDF}"/>
              </a:ext>
            </a:extLst>
          </p:cNvPr>
          <p:cNvSpPr/>
          <p:nvPr/>
        </p:nvSpPr>
        <p:spPr>
          <a:xfrm>
            <a:off x="609600" y="708273"/>
            <a:ext cx="3429000" cy="4524315"/>
          </a:xfrm>
          <a:prstGeom prst="rect">
            <a:avLst/>
          </a:prstGeom>
        </p:spPr>
        <p:txBody>
          <a:bodyPr wrap="square">
            <a:spAutoFit/>
          </a:bodyPr>
          <a:lstStyle/>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Sending the packet out of the appropriate interface, along the best path. This is also called switching the packet, because the packet is encapsulated in a new frame, with the appropriate framing header information, including MAC addresses.</a:t>
            </a:r>
          </a:p>
        </p:txBody>
      </p:sp>
      <p:pic>
        <p:nvPicPr>
          <p:cNvPr id="15" name="Picture 14">
            <a:extLst>
              <a:ext uri="{FF2B5EF4-FFF2-40B4-BE49-F238E27FC236}">
                <a16:creationId xmlns="" xmlns:a16="http://schemas.microsoft.com/office/drawing/2014/main" id="{F4614B54-7445-EC48-A3DC-1EDF0A92DDD5}"/>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4151050" y="1924050"/>
            <a:ext cx="4804300" cy="3181350"/>
          </a:xfrm>
          <a:prstGeom prst="rect">
            <a:avLst/>
          </a:prstGeom>
        </p:spPr>
      </p:pic>
    </p:spTree>
    <p:extLst>
      <p:ext uri="{BB962C8B-B14F-4D97-AF65-F5344CB8AC3E}">
        <p14:creationId xmlns="" xmlns:p14="http://schemas.microsoft.com/office/powerpoint/2010/main" val="281278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26570</TotalTime>
  <Words>964</Words>
  <Application>Microsoft Office PowerPoint</Application>
  <PresentationFormat>On-screen Show (4:3)</PresentationFormat>
  <Paragraphs>126</Paragraphs>
  <Slides>21</Slides>
  <Notes>1</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Slide 1</vt:lpstr>
      <vt:lpstr>Chapter 2: Switching Design</vt:lpstr>
      <vt:lpstr>Chapter 2: Switching Design</vt:lpstr>
      <vt:lpstr>Switching Design</vt:lpstr>
      <vt:lpstr>Switching Design</vt:lpstr>
      <vt:lpstr>Switching Design</vt:lpstr>
      <vt:lpstr>Slide 7</vt:lpstr>
      <vt:lpstr>Slide 8</vt:lpstr>
      <vt:lpstr>Slide 9</vt:lpstr>
      <vt:lpstr>Slide 10</vt:lpstr>
      <vt:lpstr>Switching Design</vt:lpstr>
      <vt:lpstr>Spanning Tree Protocol (STP)</vt:lpstr>
      <vt:lpstr>Spanning Tree Protocol (STP)</vt:lpstr>
      <vt:lpstr>Spanning Tree Protocol (STP)</vt:lpstr>
      <vt:lpstr>Spanning Tree Protocol (STP)</vt:lpstr>
      <vt:lpstr>Spanning Tree Protocol (STP)</vt:lpstr>
      <vt:lpstr>Spanning Tree Protocol (STP)</vt:lpstr>
      <vt:lpstr>Spanning Tree Protocol (STP)</vt:lpstr>
      <vt:lpstr>Spanning Tree Protocol (STP)</vt:lpstr>
      <vt:lpstr>Spanning Tree Protocol (STP)</vt:lpstr>
      <vt:lpstr>Spanning Tree Protocol (STP)</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Processing all k-nearest neighbor queries in Hadoop</dc:title>
  <dc:creator>Administrator</dc:creator>
  <cp:lastModifiedBy>DELL</cp:lastModifiedBy>
  <cp:revision>830</cp:revision>
  <cp:lastPrinted>2017-11-05T03:12:43Z</cp:lastPrinted>
  <dcterms:created xsi:type="dcterms:W3CDTF">2006-08-16T00:00:00Z</dcterms:created>
  <dcterms:modified xsi:type="dcterms:W3CDTF">2022-07-29T11:46:12Z</dcterms:modified>
</cp:coreProperties>
</file>